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</p:sldIdLst>
  <p:sldSz cx="9144000" cy="6858000" type="screen4x3"/>
  <p:notesSz cx="6858000" cy="9144000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FAE"/>
    <a:srgbClr val="E7E7E7"/>
    <a:srgbClr val="A7A9AE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9309" autoAdjust="0"/>
  </p:normalViewPr>
  <p:slideViewPr>
    <p:cSldViewPr>
      <p:cViewPr varScale="1">
        <p:scale>
          <a:sx n="104" d="100"/>
          <a:sy n="104" d="100"/>
        </p:scale>
        <p:origin x="10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l-GR" altLang="el-GR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ACC224A-4871-4211-A87F-FCFFC8FED347}" type="datetimeFigureOut">
              <a:rPr lang="el-GR" altLang="el-GR"/>
              <a:pPr/>
              <a:t>15/4/2015</a:t>
            </a:fld>
            <a:endParaRPr lang="el-GR" altLang="el-GR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l-GR" altLang="el-GR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4AA5D56-37FC-411D-A930-95571F748E4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442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E1B13E-7DE8-42B3-B9FB-9A544EF5620B}" type="datetimeFigureOut">
              <a:rPr lang="el-GR"/>
              <a:pPr>
                <a:defRPr/>
              </a:pPr>
              <a:t>15/4/2015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036D4FC-1A3E-468A-8CA1-81811B5D896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98484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altLang="el-GR" smtClean="0">
              <a:solidFill>
                <a:srgbClr val="FF0000"/>
              </a:solidFill>
            </a:endParaRP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DAF755-0CDC-4F7D-AEE1-89D5FAE90C1D}" type="slidenum">
              <a:rPr lang="el-GR" altLang="el-GR">
                <a:latin typeface="Calibri" panose="020F0502020204030204" pitchFamily="34" charset="0"/>
              </a:rPr>
              <a:pPr eaLnBrk="1" hangingPunct="1"/>
              <a:t>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4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55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354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56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999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743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90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77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19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093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19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3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3210C0-6B7E-4672-BC3D-2EE07258FF2E}" type="slidenum">
              <a:rPr lang="el-GR" altLang="el-GR">
                <a:latin typeface="Calibri" panose="020F0502020204030204" pitchFamily="34" charset="0"/>
              </a:rPr>
              <a:pPr eaLnBrk="1" hangingPunct="1"/>
              <a:t>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1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166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11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22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3961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39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5822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34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3333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74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588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29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53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spcBef>
                <a:spcPct val="0"/>
              </a:spcBef>
              <a:buFontTx/>
              <a:buChar char="•"/>
            </a:pPr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7AF984-F205-49E1-AC5E-A4C4D2F5BB67}" type="slidenum">
              <a:rPr lang="el-GR" altLang="el-GR">
                <a:latin typeface="Calibri" panose="020F0502020204030204" pitchFamily="34" charset="0"/>
              </a:rPr>
              <a:pPr eaLnBrk="1" hangingPunct="1"/>
              <a:t>3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4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30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26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31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19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A0C572-511A-4139-B428-EA118AE2C76B}" type="slidenum">
              <a:rPr lang="el-GR" altLang="el-GR">
                <a:latin typeface="Calibri" panose="020F0502020204030204" pitchFamily="34" charset="0"/>
              </a:rPr>
              <a:pPr eaLnBrk="1" hangingPunct="1"/>
              <a:t>4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76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8D7D0E5-F93F-4F82-BB3B-0AFF03B1577E}" type="slidenum">
              <a:rPr lang="el-GR" altLang="el-GR">
                <a:latin typeface="Calibri" panose="020F0502020204030204" pitchFamily="34" charset="0"/>
              </a:rPr>
              <a:pPr eaLnBrk="1" hangingPunct="1"/>
              <a:t>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96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</a:t>
            </a:r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4BE867-142C-4D6C-8EDF-7019F26D90F2}" type="slidenum">
              <a:rPr lang="el-GR" altLang="el-GR">
                <a:latin typeface="Calibri" panose="020F0502020204030204" pitchFamily="34" charset="0"/>
              </a:rPr>
              <a:pPr eaLnBrk="1" hangingPunct="1"/>
              <a:t>6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2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7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66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8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0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l-GR" altLang="el-GR" smtClean="0"/>
              <a:t>  </a:t>
            </a:r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E887C9-A09B-496C-9A6B-0D7C14BE0CF3}" type="slidenum">
              <a:rPr lang="el-GR" altLang="el-GR">
                <a:latin typeface="Calibri" panose="020F0502020204030204" pitchFamily="34" charset="0"/>
              </a:rPr>
              <a:pPr eaLnBrk="1" hangingPunct="1"/>
              <a:t>9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32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0" y="1266825"/>
            <a:ext cx="9144000" cy="0"/>
          </a:xfrm>
          <a:prstGeom prst="line">
            <a:avLst/>
          </a:prstGeom>
          <a:noFill/>
          <a:ln w="50800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2" descr="W:\Opencourses\Brochures\Opencources GUn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2" t="3781" r="16829" b="22774"/>
          <a:stretch>
            <a:fillRect/>
          </a:stretch>
        </p:blipFill>
        <p:spPr bwMode="auto">
          <a:xfrm>
            <a:off x="7451725" y="115888"/>
            <a:ext cx="1406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7 - Ορθογώνιο"/>
          <p:cNvSpPr>
            <a:spLocks noChangeArrowheads="1"/>
          </p:cNvSpPr>
          <p:nvPr/>
        </p:nvSpPr>
        <p:spPr bwMode="auto">
          <a:xfrm>
            <a:off x="2771775" y="333375"/>
            <a:ext cx="39608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b="1">
                <a:latin typeface="Calibri" panose="020F0502020204030204" pitchFamily="34" charset="0"/>
              </a:rPr>
              <a:t>ΑΝΟΙΧΤΑ</a:t>
            </a:r>
            <a:r>
              <a:rPr lang="en-US" altLang="el-GR" b="1">
                <a:latin typeface="Calibri" panose="020F0502020204030204" pitchFamily="34" charset="0"/>
              </a:rPr>
              <a:t> </a:t>
            </a:r>
            <a:r>
              <a:rPr lang="el-GR" altLang="el-GR" b="1">
                <a:latin typeface="Calibri" panose="020F0502020204030204" pitchFamily="34" charset="0"/>
              </a:rPr>
              <a:t>ΑΚΑΔΗΜΑΪΚΑ</a:t>
            </a:r>
            <a:r>
              <a:rPr lang="en-US" altLang="el-GR" b="1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el-GR" altLang="el-GR" b="1">
                <a:latin typeface="Calibri" panose="020F0502020204030204" pitchFamily="34" charset="0"/>
              </a:rPr>
              <a:t>ΜΑΘΗΜΑΤΑ</a:t>
            </a:r>
          </a:p>
        </p:txBody>
      </p:sp>
      <p:pic>
        <p:nvPicPr>
          <p:cNvPr id="7" name="Picture 8" descr="header_logo_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1476375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Logo ΕΠΕΕΔΒΜ-2013-ΜΕ ΠΛΑΙΣΙ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229225"/>
            <a:ext cx="5545138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5121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18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613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EC59CDE-D313-4840-8211-C4F87489143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8503981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>
            <a:cxnSpLocks noChangeShapeType="1"/>
          </p:cNvCxnSpPr>
          <p:nvPr/>
        </p:nvCxnSpPr>
        <p:spPr bwMode="auto">
          <a:xfrm>
            <a:off x="0" y="1266825"/>
            <a:ext cx="9144000" cy="0"/>
          </a:xfrm>
          <a:prstGeom prst="line">
            <a:avLst/>
          </a:prstGeom>
          <a:noFill/>
          <a:ln w="50800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0"/>
          <p:cNvCxnSpPr>
            <a:cxnSpLocks noChangeShapeType="1"/>
          </p:cNvCxnSpPr>
          <p:nvPr/>
        </p:nvCxnSpPr>
        <p:spPr bwMode="auto">
          <a:xfrm>
            <a:off x="0" y="6381750"/>
            <a:ext cx="9144000" cy="0"/>
          </a:xfrm>
          <a:prstGeom prst="line">
            <a:avLst/>
          </a:prstGeom>
          <a:noFill/>
          <a:ln w="25400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763688" y="6308725"/>
            <a:ext cx="5616624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220000"/>
              </a:lnSpc>
            </a:pPr>
            <a:r>
              <a:rPr lang="el-GR" altLang="el-GR" sz="1000" dirty="0" smtClean="0">
                <a:latin typeface="Calibri" panose="020F0502020204030204" pitchFamily="34" charset="0"/>
              </a:rPr>
              <a:t>Κατασκευές Οπλισμένου Σκυροδέματος Ι</a:t>
            </a:r>
            <a:endParaRPr lang="el-GR" altLang="el-GR" sz="1000" dirty="0">
              <a:latin typeface="Calibri" panose="020F0502020204030204" pitchFamily="34" charset="0"/>
            </a:endParaRPr>
          </a:p>
          <a:p>
            <a:pPr algn="ctr" eaLnBrk="1" hangingPunct="1"/>
            <a:r>
              <a:rPr lang="el-GR" altLang="el-GR" sz="1000" dirty="0" smtClean="0">
                <a:latin typeface="Calibri" panose="020F0502020204030204" pitchFamily="34" charset="0"/>
              </a:rPr>
              <a:t>Τμήμα Πολιτικών Μηχανικών ΤΕ &amp; Μηχανικών Τοπογραφίας και </a:t>
            </a:r>
            <a:r>
              <a:rPr lang="el-GR" altLang="el-GR" sz="1000" dirty="0" err="1" smtClean="0">
                <a:latin typeface="Calibri" panose="020F0502020204030204" pitchFamily="34" charset="0"/>
              </a:rPr>
              <a:t>Γεωπληροφορικής</a:t>
            </a:r>
            <a:r>
              <a:rPr lang="el-GR" altLang="el-GR" sz="1000" dirty="0" smtClean="0">
                <a:latin typeface="Calibri" panose="020F0502020204030204" pitchFamily="34" charset="0"/>
              </a:rPr>
              <a:t> ΤΕ</a:t>
            </a:r>
            <a:endParaRPr lang="el-GR" altLang="el-GR" sz="1000" dirty="0">
              <a:latin typeface="Calibri" panose="020F0502020204030204" pitchFamily="34" charset="0"/>
            </a:endParaRPr>
          </a:p>
        </p:txBody>
      </p:sp>
      <p:pic>
        <p:nvPicPr>
          <p:cNvPr id="7" name="Picture 9" descr="header_logo_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99213"/>
            <a:ext cx="576263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40000"/>
            <a:ext cx="8229600" cy="476132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31" name="Θέση τίτλου 1"/>
          <p:cNvSpPr>
            <a:spLocks noGrp="1"/>
          </p:cNvSpPr>
          <p:nvPr>
            <p:ph type="title"/>
          </p:nvPr>
        </p:nvSpPr>
        <p:spPr>
          <a:xfrm>
            <a:off x="457200" y="26082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8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ACB89A5-9130-499C-AF5A-033188C7E79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1686896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547813"/>
            <a:ext cx="8229600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</p:spTree>
    <p:extLst>
      <p:ext uri="{BB962C8B-B14F-4D97-AF65-F5344CB8AC3E}">
        <p14:creationId xmlns:p14="http://schemas.microsoft.com/office/powerpoint/2010/main" val="37855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70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2F2F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05488"/>
            <a:ext cx="12969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Τίτλος 1"/>
          <p:cNvSpPr>
            <a:spLocks noGrp="1"/>
          </p:cNvSpPr>
          <p:nvPr>
            <p:ph type="ctrTitle"/>
          </p:nvPr>
        </p:nvSpPr>
        <p:spPr>
          <a:xfrm>
            <a:off x="539552" y="1844675"/>
            <a:ext cx="8064896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r>
              <a:rPr lang="el-GR" altLang="el-GR" sz="3600" dirty="0" smtClean="0"/>
              <a:t>Κατασκευές Οπλισμένου Σκυροδέματος Ι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2998788"/>
            <a:ext cx="7775575" cy="179836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2000" b="1" dirty="0" smtClean="0"/>
              <a:t>Ενότητα </a:t>
            </a:r>
            <a:r>
              <a:rPr lang="en-US" sz="2000" b="1" dirty="0" smtClean="0"/>
              <a:t>6</a:t>
            </a:r>
            <a:r>
              <a:rPr lang="el-GR" sz="2000" dirty="0" smtClean="0"/>
              <a:t>:</a:t>
            </a:r>
            <a:r>
              <a:rPr lang="en-US" sz="2000" dirty="0" smtClean="0"/>
              <a:t> </a:t>
            </a:r>
            <a:r>
              <a:rPr lang="el-GR" sz="2000"/>
              <a:t>Διαστασιολόγηση δοκών σε διάτμηση</a:t>
            </a: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000" dirty="0" smtClean="0"/>
              <a:t>Γεώργιος </a:t>
            </a:r>
            <a:r>
              <a:rPr lang="el-GR" sz="2000" dirty="0" err="1" smtClean="0"/>
              <a:t>Παναγόπουλος</a:t>
            </a:r>
            <a:endParaRPr lang="el-GR" sz="2000" dirty="0" smtClean="0"/>
          </a:p>
          <a:p>
            <a:pPr fontAlgn="auto">
              <a:spcAft>
                <a:spcPts val="0"/>
              </a:spcAft>
              <a:defRPr/>
            </a:pPr>
            <a:r>
              <a:rPr lang="el-GR" sz="2000" dirty="0"/>
              <a:t>Τμήμα Πολιτικών Μηχανικών ΤΕ &amp; Μηχανικών Τοπογραφίας και </a:t>
            </a:r>
            <a:r>
              <a:rPr lang="el-GR" sz="2000" dirty="0" err="1"/>
              <a:t>Γεωπληροφορικής</a:t>
            </a:r>
            <a:r>
              <a:rPr lang="el-GR" sz="2000" dirty="0"/>
              <a:t> </a:t>
            </a:r>
            <a:r>
              <a:rPr lang="el-GR" sz="2000" dirty="0" smtClean="0"/>
              <a:t>ΤΕ (Κατεύθυνση ΠΜ)</a:t>
            </a:r>
          </a:p>
        </p:txBody>
      </p:sp>
      <p:sp>
        <p:nvSpPr>
          <p:cNvPr id="16390" name="AutoShape 11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391" name="AutoShape 13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16392" name="AutoShape 15" descr="data:image/jpeg;base64,/9j/4AAQSkZJRgABAQAAAQABAAD/2wCEAAkGBhQSEBUQEBMWFRUVGBsaGRgYFRodGxcfFhcYGCEfGRceICYfHBskHBUXIS8hJCcpLiwsGiIxNTAqNSYrLCkBCQoKDgwOFA8PFykYFBgpKSkpKSkpKSkpKSkpKSkpKSkpKSkpKSkpKSkpKSkpKSkpKSkpKSkpKSkpKSkpKSkpKf/AABEIAHABQgMBIgACEQEDEQH/xAAcAAACAgMBAQAAAAAAAAAAAAAABwYIAQQFAgP/xABIEAABAgMDBwgFCQgBBQEAAAABAgMABBEFEiEGBzFBUWGSExciY3GBkdEWUlShsQgUIzI1QmKDshU0cnOCosHC4SRDdLPxM//EABYBAQEBAAAAAAAAAAAAAAAAAAABAv/EABcRAQEBAQAAAAAAAAAAAAAAAAABESH/2gAMAwEAAhEDEQA/AOXIySrcU7OzzzpQXFJaaSqiW0jEYY44j3k1rhtc00l1vGPKDNL9n/mr+CYmkRlC+aaS63jHlBzTSXW8Y8omkEBC+aaS63jHlBzTSXW8Y8oklsW+xKpvzDiUV0DSpX8KRiYg1qZ5EgkSzBV+JxVP7U4+8QHV5ppLreMeUHNNJdbxjyiHvZ3pw/VSynsQo/qUYGc704PrJZV2oUP0qEF6mHNNJdbxjyg5ppLreMeUcmzM8iSQJlgp/E2qv9qsfeYnNjZQsTSb0u6ldNI0KT/Ek4j4QTqOc00l1vGPKDmmkut4x5RNIICF800l1vGPKDmmkut4x5RNIICF800l1vGPKDmmkut4x5RNIICF800l1vGPKDmmkut4x5RNIICF800l1vGPKDmmkut4x5RMXXQlJUogJAqSTQADWTqEL3KLO4hBKJJAcI/7i6hP9KcCe0074Do800l1vGPKDmlkut4/+Ihcvb9sTpKpcTCxr5Bo3R3pTQd5jYVZtvNdLkp7bghavcAaQXqWc00l1vGPKDmmkut4x5RD7PzpTjCrkwkOgGigtN1Y/qFMe0GGRk3lgxOj6FRCwKqbVgobxtG8QTrj800l1vGPKDmmkut4x5RNIICF800l1vGPKDmmkut4x5RNIICF800l1vGPKDmmkut4x5R28o8rGJJILyukfqoTipXdqG8wtbTzqzbyrkslLQOCQlN5Z7zr7AIHUv5pZLreMeUHNNJdbxjyiJIs63nekG57b9RafiBWPjMW3bElRUwJlCdH0zRunvUmh8YL1M+aaS63jHlBzTSXW8Y8o5eT2d1KiETqAjrGwbv9SDUjtFeyGIw+laQtCgpKhUEGoIOsGCIfzTSXW8Y8oOaaS63jHlE0ggIXzTSXW8Y8oOaaS63jHlE0ggIXzTSXW8Y8o+E9m7blmlzEk8+y80krSoOeqK0NADQ0/wDuiJ3Glbf7q/8Ayl/pMDUdkflEqS0hLrIUsJSFKxF5QAqaDRU1MEJSCK0c2aX7P/NX8ExNIheaX7P/ADV/BMTSIyIhmW+cJEpVhii36Y+q3X1tqvw+OyN3LvK0STHQoXnKhA2U0qI2Cvee+FJkzk4/ac4lhqqlrJUtaqkJFektZ2Y95oNcCRry8tMz8xdQlyYeXsBUe/UEjuAhq5N/JycWErn5jk66W2gFKG4uHog9gVDZyLyGl7MYDUumqjTlHD9dw7zqGxIwHviRRWi8lsw9lJFFNOOb1PLx4bojMzmIspQ6LTiN6Xl/7EiGFBAIjKL5OCkgrkJm/sbeABP5icK9qRCnnrPmrPmLrqHJd5GIrUHtSRgpO8Egxc+OHldkbL2iwWJlFdNxYwW2TrSr4jQdYgE3kLnFEzSXmaJe+6rQlzu1L3aDq2ROYQeWWSL1mTapd2uHSbcAoFprgpOw7RqIhn5vMrvnjFx0/TNABX4xoCu3Ud/bEZsS2CCCIgggggCME0xMZiHZ0bcLEnyaDRT5ubwmlVU7cB3wVDMtcrnJ98SkpeU1eCUpTWryiaA01iugd/Y1M3mY1iWQl+0UpffNDyZxbb3U0LVtJw2DWeX8nzIgBtVqPJBUolDFfugVC1jeTVI3BW2HXGmnIyit5mz5Rcy6KNtAdFIFTUhISkaKkkCIbkLnrYtGa+aKYUwtVeTJWFBd0FRBoBdVQE6xgcY3M5NvWY6y7Zk9OJaWoA4BSlNqFFJJABGw0JFQdVaws83cjZVnzgnJi1GnVN15NKGnQKqBTeUSnYThv04QDwyjyQlZ5FybZS5sVSi0/wAKx0h4xXXOBm4mLGeTMMLUpgq+jdGCkH1XKYA0rjoVjo0RZmy7UamWkvy7iXG1iqVJNQaGniCCKR5tiyW5phyXfSFtuJKVA79Y2EHEHURAJ/IfK5M8x0qB5ugcTt2KG4+490SWEpKocse2FMLODbnJrOpTa6UVwlKu6HXEZoiP5ZZVpkWL+BdXUNp2nafwivfgIkEJW3FO2ra4l2vvOci3sSlJNVHwUo/8QI2chsgpm25lbzq1BpKhyrysSTpuoGgqp3JFNwNjMmcipSQRclWUoOtZxWr+JZx7tG6NvJ+wmpOWblWE3UNppvJ1qO1RNSe2FPnmztOMOmzpBdxaQOWdH1kkitxB1GhBKtONMKGK0crj6U4KUB2kCPSkhQoaEHvBiolk5FWjaAL7LDrwP/cUQAqmmi3CL3cTHuVte0rGmAi89LrGPJrrcUD+A9FQNNI8YB1ZwcyEvNoU9IpTLzGmgwbc3FOhB/EO8awoMk8qHrMmVSs0FBsKKXEHS0qv1kj400jGLCZucvm7VleVSLjrZCXW6/VJ0FJ1pVQkdhGqIR8oLIpLkuLTaSA41RLtPvoUQlJO0pUQOxW6A7LbgUApJBBFQRoIOOEeohGai3C9KKZWaqYIA23FVI8CCOykTeMsiCCCCCNK2/3V/wDlL/SY3Y0rb/dX/wCUv9JgK5QQQRps5s0v2f8Amr+CYmkQvNL9n/mr+CYkOUs2WpOYcGlLS6biRQe8iIySeWtuGanXHQaoBuI2XU4Cnbie+LF5n8iRISCVOJpMP0W4SMUgjoo/pBxG0mK8Zv7GE3acrLrxSp0FQ2pR0yO8JI74uFFaEaK7clwq4ZhkK9Uuor4VrCFzz50HnZlyz5VwtsNG64UGhdWPrAqGNxJwprIJNcKcqwMxk/NSyZkFpsLTeQlxRvKBxBNEkJqMRWAs4lQIqMRGYrzmmXa8rPmUSy6thC7j6Fn6NvVeSs9EKAxASekNRwI+uevOe8qYXZ0osttNdF1STRTitaajEITooNJrXVAPNy3JdKrin2gr1S6gHwrWN1KwRUGoOsRWLJ7MdPzcsmZBaaC03kJcUbygcQSAk3QdIrjujp5rf2vJ2iZVDLq2kLuPtqP0aB6yVnopUB0hQ9IbYBs51MixaNnrQhIL7VVsnXUDFNdigKdtNkVnyStoyk429oSDdWPwqwPhp7RFyoqFnKsgS1rTTKfq8oVJ3ByiwO69SAeoMZjlZKzRckZdw6S0mvcLv+I6sZYEEEEAQo88cyTNMt1wS1e71LUPggQ3IUmeOWImmXKYKau96FqPwWIsWLDZESAZs2UaSKBLDfipIUfeTHcMcPIefD1myjqTUFhvxSkJPvBjuRWlSM6321Ofzf8AVMROGpnpzfvsPv2otbZaeeASkE3xeTrFKfdOuFxYtlKmZlqWbICnlpQkq0ArNBWmrGAsrmJ+xWv43f8A2KhgxF822S7ln2eiUeUhS0qWSUE06aioaQDriUQFcvlFSARaTTqRTlWBeO0oWtNeG6O6JzYj9+VZX6zSD/aIg3yip8LtJppJryTCbw2Fa1qpw3D3xObEYuSzKPVaQP7REqV9LTfuMOr9VCleCSf8Qvfk9yActVTqhXkmVqB2FRSivgpQ74YVpMX2XEeshSfFJH+YXvye58N2qppRpyrK0gbSkpXTwSo90IRYqfU4GlFgIU4B0QskJJ2EgEgHbQxUK2LMmnrSdZcZX86deVVulTeWonDdjW9opjoi4sJ+cz32c3NqcXJO/OG7zRcut3gEqxF69WlRFUzsnJNTUoy0tCG1IQlJQ2SUpoKUBIFe2mJrEFz/AFiodsozBHTl1oUk66OKDZHYbyT3CGPKzKXEJcQapWkKB2hQqPcYXOf+2UtWUWCenMLQkDc2oOE9gupHeIBZZgLVLVrBmvRfbWkjVVA5QHuuKHfFhMqZAPSMyyoVC2XE+KDT30ivGYKzC5a6XQMGG3Fk/wASeTHf0z4GLDZVT4YkZl5RoEMuHwQad9aQFbsz75E44jUponhUnzhvwoMz7BM44vUlojiUnyMN+JWaIIIIiCNK2/3V/wDlL/SY3Y0rb/dX/wCUv9JgK5QQQRps5s0v2f8Amr+CY6mX9f2bM09QeF9McvNL9n/mr+CYkGVEqXZKYbGJU0um8gXh7xEZLTMeB+25e9scp28mqLTRUDN1a4lbVlX14JS6Ao7AuqCT2BVe6LfxWlKrXJM06XK15Vd7bW+a9+mLpNABICaUphTRTVTdSK3Z583LsrNuTrKCqWeUVkpFeSWrFQVsBNSDoxpqgyez9zktLJl1NNPcmkJQtV4EACgCqGiqDDVogLJxTLKkn5/M39PLu17eUVWGPmxmbWtC1FTiXnENKWC+un0RCcAhKD0SaC6KYp012/HPZm5dYmnLQYQVy7xvLKRXklnTeA0JJxCtFSRhhULESwSEJCKXaC7TRSmHupH0iteTefmclZZMsppp4NpuoWq8FAAUAVTBVBhqMbObqcte0bUVNtPLbQpQL66fRXRhcCDVKjQXQMSNNdJgLGRVvPpT9tv09RqvbySf8Ui0kVGzoWsJi15p1P1eUuDeGgG/9YBoZvq/s2Xr6p8L6qRIo5OScsW5GWQdIaTX+oXv8x1oyyIIIIIIh+c+wjMSfKIFVsErprKaUVTsFD3RMIwRARr5PuXAuKst5QBBK2K/eBxUgbwaqHarZDtiq+W+Rzkk8JyUvBq8FAp0sqBqMdITXQdWjZVl5vc+zL6UsWmoMvDAO0o25vVT/wDNX9u8aI023vlD/ZKf/IR+lyEbm7+1pH/yWv1iLLZd5JIteTSwh8ITyiVhaQFg3QoUwIH3tsQvJ75P4lZtiaE4V8i4hy7yVL1xQNK3jStIBvCNO2bYalWHJmYWENtpqon4DaScANZMc3KbLiTkEFU08lJ1IHScVuCBj3mg2kRXjLrODNW0+lhlCkshX0bKcSo+s4daqdyR3khpyinLYthT7gwcc5RY1JbRSieEJSIdcRzInJFMizQ0Ly6FxX+qfwj3nHZSRxGaIS1vNu2Va4mWcKOcs3sIJNUnxUk7jvh0xwsr8lkTzHJnouJqW17DsP4Tr8dUCGlk9bzU7LNzTCgpDgrvSdaTsUDgYSmejNU6H12jJNlxtzpPISKqQrWoJ0lJ0mmg11aIlkbltN2HNKacQS2SOVZVr1XkHUqmg6CNOqlicl8vZO0EBUs8kq1tq6Lia7UH4io3xWlbLAzp2jJNCXZf+jTglC0JVc3JvCoG6tN0ai1WhbM0CeUmXjQVoAlA7gEITjuGMWvm7BlnTV2XZWdNVNIJ8SI+6GmmEdEIaQNgCUj4CAi+bLN8mypUoJC33SFOrGio0JT+FNT2kk7AIb8oHLZKGBZjSgXHaKep9xCSFJSdhUoA9id8bmcDPqxLpUxZ5D7+jlKVab31++rcMNp1QqckclHrSmDNzZUWyoqWtWl1Va0B2bSNAwgJfmpsMsyheWKKfII23E1A8SSeykTePKEAAJSAABQAaABsj1GWRBBBBBGlbf7q/wDyl/pMbsaVt/ur/wDKX+kwFcoIII02c2aX7P8AzV/BMTSF1mzyhlmZK48+22rlFG6pVDQgYxMJfKqUWoIRMtKUo0AC8STqG+IySeWFiGUnHGaUTW8j+FWI8NHdFk802WgtGz0KWqr7NG3RXEkDBf8AUMa7QrZEDy/yQ+esBTdOWbqUfiB0oJ36Rv7TCsyRyqfsucD7VQUm642cAtNcUqGrRp1EVirFw1JBFCKgxxnMi5FS+UVJSxVpvFhuvjdjxkhlnL2kwH5Zeil9B+u2TqUPgdB1R3YK8NMpSkJQAlIwAAoB2AR6IrgYzBAcZ3IuRUvlFSUsVabxYbJ8bsdVlhKEhKEhKRoCQAB2AR9I42VWV0vZzBfml3RoSkYrcPqoTrPuGsiA5mc3LIWbZ7jwI5ZfQZGGK1DTTWEiqj2Aa4q/kzZCpucbZxIUqqz+EYqNeyveY3MuctHrUmy+7UJHRabBqG010Dao6SdZ3AAMfNxkgZRkvOijzoFRrQnSE9p0nuGqCVMQKYDARmOVMZVSjaihcy0lSTQgrxBGox8/TKS9rZ44yjswRxvTKS9rZ44PTKS9rZ44DswRxvTKS9rZ44PTKS9rZ44DrrQCCCAQcCDoNdoiAZRZpW3CXJNQaUfuKqUdx0p7MYlHplJe1s8cHplJe1s8cUK5GStrSiiJflk72HTQ8JB8RH1Wq3XRdUufI0UU46B7zSGZ6ZSXtbPHB6ZSXtTPHBdLey81E06oKmVJaB01VfX4DDxMMjJ3JNiSSQynpH6y1YqV36huEHplJe1s8cHplJe1s8cEdmCON6ZSXtbPHB6ZSXtbPHEHZgjjemUl7WzxwemUl7WzxwHvKDJdidQEvoqR9VYwUmuw7NxwhbWrmmmWlFUstLoGjG4vwOHgYY3plJe1s8cHplJe1s8cULJH7daF1K59I0US46R7jSPDmTFrzZAmOXUNr7poOI18BDQ9MpL2pnjg9MpL2tnjhq6imT2aNCCFzi+UI+4ioR3qwUe6kMFpoJSEpASkCgAFAANQEcn0ykva2eOD0ykva2eOCOzBHG9MpL2tnjg9MpL2tnjiDswRxvTKS9rZ44PTKS9rZ44DsxpW3+6v/wApf6TGn6ZSXtbPHGpa+V0mqXdSmaaJLawAFaSUnCARMEYrBGmmI9JWQQQSCMQRqpHmCAemQmV6Z1i6s0fbACx62q+Nx17D2iNHLjN2marMS9EP6xoS5TbsVv169sKOzLTcl3UvMqKVp0EfAjWDsh0ZIZfMziQhRDb+tB0K3oOvs09umIhRSFozVnzF9pbku8jA0wPYpJwUncQQYbWTfyjqAItCXKiNLjJFT2tqoK9ih2R2rbybl5tN2YbCiNCtCk9ihj3aIgVqZmzUmWfFPVdBH96a/phppuSue2yV0/6koJ1LacFO03ae+MzOeyyUV/6q8diWnDXvu098Id7NTPJ0JbV2Op/2pHlrNZPq0toTvLqP8EmKumHlH8o8UKLPlyDqceIw7G0k+9XdCjtS2Jq0JgLfW4+6rBI09yEjBI3AARNrLzNmoMy+ANaWwT/cqnwid2HkzLyiaS7YSTpUcVq7VH4CgiamoxkPm4TL3ZiaAU9pSjSlvt9ZfuG/THVy6yvTJMUSavuAhA9XVfO4atp7485XZesyaShJDj+pA0J3rOrs0ndphLWnabkw6p55RUtWkn4AagNkBrrcJJJJJOJJOJrtjFYxBFVmsFYxBAZrBWMQQGax0kZNTZAUmVfIIqCGXKEHYaRzIs9lLaNpNWZImyWy4stthYuBVE8immnRjAVqnLOdZIDza2ydAWhSa9lQI9TVlPNJC3WXEJVoUpCkg1FcCRQ4Q+cr7UfVk26bcbQiZWq6ykAXibySk0FQlQF+ujojfHNzdWmi2rKdsWbV9MymrKzibo+oobShVEnakgbYBLSVnuvEpZbW4QKkIQpRA2kAHCPi60pKilQKVA0IIIII1EHQYfEtLDJqxVuLu/P5o3RiDQ4gAHWlCaqO1RprFEO66VKKlElSiSSTUknEknbAeawVjEEBmsFYxBAe22yohKQSSaAAVJJ1AazHSm8lptpHKuyr6EUreU0sAdpIw74Y/wAnVpkzcwV3eXDY5G9sJN8p3/VrTGhO+JMxlFb0lMLXaUsqblSFVDCG1AbCm6L13coaICv1Y2nLKeS2HlNOBs0osoUEmuiiqUxjqmRRP2pyUk2W0TD9EINPowtWOjCiRU9gixdqty023NZPtiimZVu7sBobmG1JS0r+uAqrWCsen2ShRQoUUkkEbCDQjxjxAZrBWMQQGawVjEEBmsFYxBAEEEEAQR6cbKSUqBBBoQRQgjChGox5gCMpVQ1GBEYggJnYGdKZYAQ9R9A9Y0WOxeNe8GJzZ2dOScAvqW0di01HEmop4Qk4IJiwzWVsmr6s0zxgfGkDuVsmn600zxg/CsV5giYYdlo51JJsG4pbp2ITQcSqCnjEHt7OlMvgoZowg+qarPavCn9IEQuCKYypVTU4kxiCCCiCCCAIIIIAggggCLK5Z2ZaL1lyAspTiVhDZXybvJm7yIpU1FRXVFao7TWWk8lISmdmQkAAATDgAAwAAvYCkA9LMlZtiw50ZQOBaSlVwOLStdLmAv41UV3buJIIhN5r5pTdsSZQopJeSk01hZukHcQTHDtK3JiYp84fdepo5RxS6dl4mka0tMqbWlxtSkLSapUkkFJGsEYgwDL+ULNrVaiG1KJShhF1OoXiomg2mg8BshXxs2habr6+UfdW6ugF5xZUaDQKkk0xjWgCCCCAIIIIBg5qMi2LRL6VTDjM00Ati4oJrgcdBV0VXa0NaGGJm9ayganUsz15cqKhanVoVgAaFDgN9RrTTXuiv0vMKQoLbUUqSahSSQQdoIxBjtTWXc+43yTk7MKQRQguqxB1HHEdsA6clrHl1W/aNpt3eQlRS8KXeUU0OVKeyjld6jtjRsPOTYv7T+dNMzSJiYVcU4ul36QpHSHKGiRROgYUhKS1uTDbSmG33UNLrebS4oIVeASbyAaGoABrqEaQOuAYGe7Jn5raq3EijcyOVTsCjgscQJ7FCF9G9aVuTExd+cPuvXa3eUcUu7XTS8TTQPCNGAIIIIAggggCCCCAII3W7EfUApLDpBFQQ2ogg6waYiMwH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10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διάτμηση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(4/6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528" y="1447346"/>
            <a:ext cx="8712968" cy="471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1900" dirty="0">
                <a:latin typeface="+mj-lt"/>
              </a:rPr>
              <a:t> </a:t>
            </a:r>
            <a:r>
              <a:rPr lang="el-GR" altLang="el-GR" sz="1900" dirty="0">
                <a:latin typeface="+mj-lt"/>
              </a:rPr>
              <a:t>Όταν η κύρια εφελκυστική τάση </a:t>
            </a:r>
            <a:r>
              <a:rPr lang="el-GR" altLang="el-GR" sz="1900" dirty="0" err="1">
                <a:latin typeface="+mj-lt"/>
              </a:rPr>
              <a:t>σ</a:t>
            </a:r>
            <a:r>
              <a:rPr lang="el-GR" altLang="el-GR" sz="1900" baseline="-25000" dirty="0" err="1">
                <a:latin typeface="+mj-lt"/>
              </a:rPr>
              <a:t>I</a:t>
            </a:r>
            <a:r>
              <a:rPr lang="el-GR" altLang="el-GR" sz="1900" dirty="0">
                <a:latin typeface="+mj-lt"/>
              </a:rPr>
              <a:t> στον κορμό υπερβεί την εφελκυστική αντοχή του σκυροδέματος </a:t>
            </a:r>
            <a:r>
              <a:rPr lang="el-GR" altLang="el-GR" sz="1900" dirty="0" err="1">
                <a:latin typeface="+mj-lt"/>
              </a:rPr>
              <a:t>f</a:t>
            </a:r>
            <a:r>
              <a:rPr lang="el-GR" altLang="el-GR" sz="1900" baseline="-25000" dirty="0" err="1">
                <a:latin typeface="+mj-lt"/>
              </a:rPr>
              <a:t>ct</a:t>
            </a:r>
            <a:r>
              <a:rPr lang="el-GR" altLang="el-GR" sz="1900" dirty="0">
                <a:latin typeface="+mj-lt"/>
              </a:rPr>
              <a:t>, παρουσιάζονται ρήγματα από διάτμηση περίπου κάθετα στη </a:t>
            </a:r>
            <a:r>
              <a:rPr lang="el-GR" altLang="el-GR" sz="1900" dirty="0" err="1">
                <a:latin typeface="+mj-lt"/>
              </a:rPr>
              <a:t>σ</a:t>
            </a:r>
            <a:r>
              <a:rPr lang="el-GR" altLang="el-GR" sz="1900" baseline="-25000" dirty="0" err="1">
                <a:latin typeface="+mj-lt"/>
              </a:rPr>
              <a:t>I</a:t>
            </a:r>
            <a:endParaRPr lang="el-GR" altLang="el-GR" sz="1900" baseline="-250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1900" dirty="0">
                <a:latin typeface="+mj-lt"/>
              </a:rPr>
              <a:t> Λόγω διακοπής της συνέχειας του υλικού οι εφελκυστικές δυνάμεις παραλαμβάνονται από τους οπλισμούς διάτμησης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1900" dirty="0">
                <a:latin typeface="+mj-lt"/>
              </a:rPr>
              <a:t> Οι θλιπτικές δυνάμεις εξακολουθούν να παραλαμβάνονται από το σκυρόδεμα, εφόσον δεν ξεπερνούν την </a:t>
            </a:r>
            <a:r>
              <a:rPr lang="en-US" altLang="el-GR" sz="1900" dirty="0" err="1">
                <a:latin typeface="+mj-lt"/>
              </a:rPr>
              <a:t>f</a:t>
            </a:r>
            <a:r>
              <a:rPr lang="en-US" altLang="el-GR" sz="1900" baseline="-25000" dirty="0" err="1">
                <a:latin typeface="+mj-lt"/>
              </a:rPr>
              <a:t>cd</a:t>
            </a:r>
            <a:endParaRPr lang="en-US" altLang="el-GR" sz="19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1900" dirty="0">
                <a:latin typeface="+mj-lt"/>
              </a:rPr>
              <a:t> H </a:t>
            </a:r>
            <a:r>
              <a:rPr lang="el-GR" altLang="el-GR" sz="1900" dirty="0" err="1">
                <a:latin typeface="+mj-lt"/>
              </a:rPr>
              <a:t>σκοπιμότερη</a:t>
            </a:r>
            <a:r>
              <a:rPr lang="el-GR" altLang="el-GR" sz="1900" dirty="0">
                <a:latin typeface="+mj-lt"/>
              </a:rPr>
              <a:t> διάταξη του οπλισμού διάτμησης θα ήταν να τοποθετηθεί κάθετα στη διεύθυνση των ρηγμάτων </a:t>
            </a:r>
            <a:endParaRPr lang="en-US" altLang="el-GR" sz="19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1900" dirty="0">
                <a:latin typeface="+mj-lt"/>
              </a:rPr>
              <a:t> </a:t>
            </a:r>
            <a:r>
              <a:rPr lang="el-GR" altLang="el-GR" sz="1900" dirty="0">
                <a:latin typeface="+mj-lt"/>
              </a:rPr>
              <a:t>Για πρακτικούς λόγους ο οπλισμός διάτμησης αποτελείται κατά βάση από κατακόρυφους συνδετήρες (και σπανιότερα από λοξές διαμήκεις ράβδους)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1900" dirty="0">
                <a:latin typeface="+mj-lt"/>
              </a:rPr>
              <a:t> Στις δοκούς με απαιτήσεις αντισεισμικότητας </a:t>
            </a:r>
            <a:r>
              <a:rPr lang="el-GR" altLang="el-GR" sz="1900" dirty="0" smtClean="0">
                <a:latin typeface="+mj-lt"/>
              </a:rPr>
              <a:t>δε συνιστάται η </a:t>
            </a:r>
            <a:r>
              <a:rPr lang="el-GR" altLang="el-GR" sz="1900" dirty="0">
                <a:latin typeface="+mj-lt"/>
              </a:rPr>
              <a:t>κάμψη του διαμήκους οπλισμού. </a:t>
            </a:r>
            <a:r>
              <a:rPr lang="el-GR" altLang="el-GR" sz="1900" dirty="0" smtClean="0">
                <a:latin typeface="+mj-lt"/>
              </a:rPr>
              <a:t>Γιατί;</a:t>
            </a:r>
            <a:endParaRPr lang="en-US" altLang="el-GR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201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11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διάτμηση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(5/6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64807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60232" y="2780928"/>
            <a:ext cx="2411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l-GR" altLang="el-GR" sz="2000" dirty="0">
                <a:latin typeface="+mj-lt"/>
              </a:rPr>
              <a:t>Εικόνα </a:t>
            </a:r>
            <a:r>
              <a:rPr lang="el-GR" altLang="el-GR" sz="2000" dirty="0" err="1">
                <a:latin typeface="+mj-lt"/>
              </a:rPr>
              <a:t>ρηγμάτωσης</a:t>
            </a:r>
            <a:r>
              <a:rPr lang="el-GR" altLang="el-GR" sz="2000" dirty="0">
                <a:latin typeface="+mj-lt"/>
              </a:rPr>
              <a:t> δοκού </a:t>
            </a:r>
            <a:endParaRPr lang="en-US" altLang="el-GR" sz="2000" dirty="0" smtClean="0">
              <a:latin typeface="+mj-lt"/>
            </a:endParaRPr>
          </a:p>
          <a:p>
            <a:r>
              <a:rPr lang="el-GR" altLang="el-GR" sz="2000" dirty="0" smtClean="0">
                <a:latin typeface="+mj-lt"/>
              </a:rPr>
              <a:t>(</a:t>
            </a:r>
            <a:r>
              <a:rPr lang="el-GR" altLang="el-GR" sz="2000" dirty="0">
                <a:latin typeface="+mj-lt"/>
              </a:rPr>
              <a:t>α) Χωρίς </a:t>
            </a:r>
            <a:r>
              <a:rPr lang="el-GR" altLang="el-GR" sz="2000" dirty="0" err="1" smtClean="0">
                <a:latin typeface="+mj-lt"/>
              </a:rPr>
              <a:t>σνδετήρες</a:t>
            </a:r>
            <a:r>
              <a:rPr lang="el-GR" altLang="el-GR" sz="2000" dirty="0" smtClean="0">
                <a:latin typeface="+mj-lt"/>
              </a:rPr>
              <a:t> </a:t>
            </a:r>
            <a:endParaRPr lang="en-US" altLang="el-GR" sz="2000" dirty="0" smtClean="0">
              <a:latin typeface="+mj-lt"/>
            </a:endParaRPr>
          </a:p>
          <a:p>
            <a:r>
              <a:rPr lang="el-GR" altLang="el-GR" sz="2000" dirty="0" smtClean="0">
                <a:latin typeface="+mj-lt"/>
              </a:rPr>
              <a:t>(</a:t>
            </a:r>
            <a:r>
              <a:rPr lang="en-US" altLang="el-GR" sz="2000" dirty="0">
                <a:latin typeface="+mj-lt"/>
              </a:rPr>
              <a:t>b</a:t>
            </a:r>
            <a:r>
              <a:rPr lang="el-GR" altLang="el-GR" sz="2000" dirty="0">
                <a:latin typeface="+mj-lt"/>
              </a:rPr>
              <a:t>) Με συνδετήρες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96" y="6021288"/>
            <a:ext cx="8266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(1)</a:t>
            </a:r>
            <a:r>
              <a:rPr lang="en-US" sz="1400" dirty="0" smtClean="0">
                <a:latin typeface="+mj-lt"/>
              </a:rPr>
              <a:t> </a:t>
            </a:r>
            <a:r>
              <a:rPr lang="el-GR" sz="1400" dirty="0" err="1" smtClean="0">
                <a:latin typeface="+mj-lt"/>
              </a:rPr>
              <a:t>Ζαράρης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 err="1">
                <a:latin typeface="+mj-lt"/>
              </a:rPr>
              <a:t>Πρ</a:t>
            </a:r>
            <a:r>
              <a:rPr lang="el-GR" sz="1400" dirty="0">
                <a:latin typeface="+mj-lt"/>
              </a:rPr>
              <a:t>. (2002) “Μέθοδοι Υπολογισμού Σιδηροπαγούς Σκυροδέματος”, Αφοί Κυριακίδη, </a:t>
            </a:r>
            <a:r>
              <a:rPr lang="el-GR" sz="1400" dirty="0" err="1">
                <a:latin typeface="+mj-lt"/>
              </a:rPr>
              <a:t>Θεσ</a:t>
            </a:r>
            <a:r>
              <a:rPr lang="el-GR" sz="1400" dirty="0">
                <a:latin typeface="+mj-lt"/>
              </a:rPr>
              <a:t>/νίκη</a:t>
            </a:r>
          </a:p>
        </p:txBody>
      </p:sp>
    </p:spTree>
    <p:extLst>
      <p:ext uri="{BB962C8B-B14F-4D97-AF65-F5344CB8AC3E}">
        <p14:creationId xmlns:p14="http://schemas.microsoft.com/office/powerpoint/2010/main" val="70422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12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διάτμηση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(6/6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496" y="6021288"/>
            <a:ext cx="8266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(1)</a:t>
            </a:r>
            <a:r>
              <a:rPr lang="en-US" sz="1400" dirty="0" smtClean="0">
                <a:latin typeface="+mj-lt"/>
              </a:rPr>
              <a:t> </a:t>
            </a:r>
            <a:r>
              <a:rPr lang="el-GR" sz="1400" dirty="0" err="1" smtClean="0">
                <a:latin typeface="+mj-lt"/>
              </a:rPr>
              <a:t>Ζαράρης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 err="1">
                <a:latin typeface="+mj-lt"/>
              </a:rPr>
              <a:t>Πρ</a:t>
            </a:r>
            <a:r>
              <a:rPr lang="el-GR" sz="1400" dirty="0">
                <a:latin typeface="+mj-lt"/>
              </a:rPr>
              <a:t>. (2002) “Μέθοδοι Υπολογισμού Σιδηροπαγούς Σκυροδέματος”, Αφοί Κυριακίδη, </a:t>
            </a:r>
            <a:r>
              <a:rPr lang="el-GR" sz="1400" dirty="0" err="1">
                <a:latin typeface="+mj-lt"/>
              </a:rPr>
              <a:t>Θεσ</a:t>
            </a:r>
            <a:r>
              <a:rPr lang="el-GR" sz="1400" dirty="0">
                <a:latin typeface="+mj-lt"/>
              </a:rPr>
              <a:t>/νίκη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80247"/>
            <a:ext cx="8382000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51718" y="5287447"/>
            <a:ext cx="57731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dirty="0">
                <a:latin typeface="+mj-lt"/>
              </a:rPr>
              <a:t>Η λειτουργία της </a:t>
            </a:r>
            <a:r>
              <a:rPr lang="el-GR" altLang="el-GR" dirty="0" err="1">
                <a:latin typeface="+mj-lt"/>
              </a:rPr>
              <a:t>δοκόύ</a:t>
            </a:r>
            <a:r>
              <a:rPr lang="el-GR" altLang="el-GR" dirty="0">
                <a:latin typeface="+mj-lt"/>
              </a:rPr>
              <a:t> στο στάδιο ΙΙ (μετά τη </a:t>
            </a:r>
            <a:r>
              <a:rPr lang="el-GR" altLang="el-GR" dirty="0" err="1">
                <a:latin typeface="+mj-lt"/>
              </a:rPr>
              <a:t>ρηγμάτωση</a:t>
            </a:r>
            <a:r>
              <a:rPr lang="el-GR" altLang="el-GR" dirty="0">
                <a:latin typeface="+mj-lt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893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13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</a:t>
            </a:r>
            <a:r>
              <a:rPr lang="el-GR" altLang="el-GR" sz="2800" dirty="0" err="1"/>
              <a:t>διατμητικές</a:t>
            </a:r>
            <a:r>
              <a:rPr lang="el-GR" altLang="el-GR" sz="2800" dirty="0"/>
              <a:t> μορφές αστοχίας</a:t>
            </a:r>
            <a:r>
              <a:rPr lang="en-US" altLang="el-GR" sz="2800" dirty="0" smtClean="0"/>
              <a:t> (1/2)</a:t>
            </a:r>
            <a:endParaRPr lang="el-GR" altLang="el-G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496" y="6021288"/>
            <a:ext cx="8266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(1)</a:t>
            </a:r>
            <a:r>
              <a:rPr lang="en-US" sz="1400" dirty="0" smtClean="0">
                <a:latin typeface="+mj-lt"/>
              </a:rPr>
              <a:t> </a:t>
            </a:r>
            <a:r>
              <a:rPr lang="el-GR" sz="1400" dirty="0" err="1" smtClean="0">
                <a:latin typeface="+mj-lt"/>
              </a:rPr>
              <a:t>Ζαράρης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 err="1">
                <a:latin typeface="+mj-lt"/>
              </a:rPr>
              <a:t>Πρ</a:t>
            </a:r>
            <a:r>
              <a:rPr lang="el-GR" sz="1400" dirty="0">
                <a:latin typeface="+mj-lt"/>
              </a:rPr>
              <a:t>. (2002) “Μέθοδοι Υπολογισμού Σιδηροπαγούς Σκυροδέματος”, Αφοί Κυριακίδη, </a:t>
            </a:r>
            <a:r>
              <a:rPr lang="el-GR" sz="1400" dirty="0" err="1">
                <a:latin typeface="+mj-lt"/>
              </a:rPr>
              <a:t>Θεσ</a:t>
            </a:r>
            <a:r>
              <a:rPr lang="el-GR" sz="1400" dirty="0">
                <a:latin typeface="+mj-lt"/>
              </a:rPr>
              <a:t>/νίκη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" y="1480244"/>
            <a:ext cx="5457367" cy="41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148064" y="2708920"/>
            <a:ext cx="400846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altLang="el-GR" dirty="0">
                <a:latin typeface="+mj-lt"/>
              </a:rPr>
              <a:t>Οι </a:t>
            </a:r>
            <a:r>
              <a:rPr lang="el-GR" altLang="el-GR" dirty="0" err="1">
                <a:latin typeface="+mj-lt"/>
              </a:rPr>
              <a:t>διατμητικές</a:t>
            </a:r>
            <a:r>
              <a:rPr lang="el-GR" altLang="el-GR" dirty="0">
                <a:latin typeface="+mj-lt"/>
              </a:rPr>
              <a:t> αστοχίες είναι ψαθυρού τύπου και θα πρέπει να </a:t>
            </a:r>
            <a:r>
              <a:rPr lang="el-GR" altLang="el-GR" dirty="0" smtClean="0">
                <a:latin typeface="+mj-lt"/>
              </a:rPr>
              <a:t>αποφεύγονται</a:t>
            </a:r>
            <a:endParaRPr lang="en-US" altLang="el-GR" dirty="0" smtClean="0">
              <a:latin typeface="+mj-lt"/>
            </a:endParaRPr>
          </a:p>
          <a:p>
            <a:r>
              <a:rPr lang="el-GR" altLang="el-GR" dirty="0" smtClean="0">
                <a:latin typeface="+mj-lt"/>
              </a:rPr>
              <a:t> </a:t>
            </a:r>
            <a:endParaRPr lang="en-US" altLang="el-GR" dirty="0" smtClean="0">
              <a:latin typeface="+mj-lt"/>
            </a:endParaRPr>
          </a:p>
          <a:p>
            <a:r>
              <a:rPr lang="el-GR" altLang="el-GR" dirty="0" smtClean="0">
                <a:latin typeface="+mj-lt"/>
              </a:rPr>
              <a:t>Είναι προτιμότερο, αν </a:t>
            </a:r>
            <a:r>
              <a:rPr lang="el-GR" altLang="el-GR" dirty="0">
                <a:latin typeface="+mj-lt"/>
              </a:rPr>
              <a:t>συμβούν </a:t>
            </a:r>
            <a:r>
              <a:rPr lang="el-GR" altLang="el-GR" dirty="0" smtClean="0">
                <a:latin typeface="+mj-lt"/>
              </a:rPr>
              <a:t>βλάβες, αυτές να </a:t>
            </a:r>
            <a:r>
              <a:rPr lang="el-GR" altLang="el-GR" dirty="0">
                <a:latin typeface="+mj-lt"/>
              </a:rPr>
              <a:t>είναι από κάμψη και όχι από </a:t>
            </a:r>
            <a:r>
              <a:rPr lang="el-GR" altLang="el-GR" dirty="0" smtClean="0">
                <a:latin typeface="+mj-lt"/>
              </a:rPr>
              <a:t>διάτμηση -&gt; </a:t>
            </a:r>
            <a:r>
              <a:rPr lang="el-GR" altLang="el-GR" dirty="0" err="1" smtClean="0">
                <a:latin typeface="+mj-lt"/>
              </a:rPr>
              <a:t>ικανοτικός</a:t>
            </a:r>
            <a:r>
              <a:rPr lang="el-GR" altLang="el-GR" dirty="0" smtClean="0">
                <a:latin typeface="+mj-lt"/>
              </a:rPr>
              <a:t> σχεδιασμός</a:t>
            </a:r>
            <a:endParaRPr lang="el-GR" alt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777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14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</a:t>
            </a:r>
            <a:r>
              <a:rPr lang="el-GR" altLang="el-GR" sz="2800" dirty="0" err="1"/>
              <a:t>διατμητικές</a:t>
            </a:r>
            <a:r>
              <a:rPr lang="el-GR" altLang="el-GR" sz="2800" dirty="0"/>
              <a:t> μορφές αστοχίας</a:t>
            </a:r>
            <a:r>
              <a:rPr lang="en-US" altLang="el-GR" sz="2800" dirty="0" smtClean="0"/>
              <a:t> (2/2)</a:t>
            </a:r>
            <a:endParaRPr lang="el-GR" altLang="el-GR" sz="2800" dirty="0" smtClean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1520" y="1454581"/>
            <a:ext cx="81534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α) </a:t>
            </a:r>
            <a:r>
              <a:rPr lang="el-GR" altLang="el-GR" sz="2000" b="1" u="sng" dirty="0">
                <a:latin typeface="+mj-lt"/>
              </a:rPr>
              <a:t>Αστοχία από </a:t>
            </a:r>
            <a:r>
              <a:rPr lang="el-GR" altLang="el-GR" sz="2000" b="1" i="1" u="sng" dirty="0" err="1">
                <a:latin typeface="+mj-lt"/>
              </a:rPr>
              <a:t>διατμητικό</a:t>
            </a:r>
            <a:r>
              <a:rPr lang="el-GR" altLang="el-GR" sz="2000" b="1" i="1" u="sng" dirty="0">
                <a:latin typeface="+mj-lt"/>
              </a:rPr>
              <a:t> εφελκυσμό</a:t>
            </a:r>
            <a:r>
              <a:rPr lang="el-GR" altLang="el-GR" sz="20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Στην περίπτωση αυτή συμβαίνει διαρροή ή και θραύση των συνδετήρων. Για την αποφυγή αυτού του τύπου αστοχίας υπολογίζεται κατάλληλος </a:t>
            </a:r>
            <a:r>
              <a:rPr lang="el-GR" altLang="el-GR" sz="2000" b="1" dirty="0">
                <a:latin typeface="+mj-lt"/>
              </a:rPr>
              <a:t>οπλισμός διάτμησης</a:t>
            </a:r>
            <a:r>
              <a:rPr lang="el-GR" altLang="el-GR" sz="2000" dirty="0">
                <a:latin typeface="+mj-lt"/>
              </a:rPr>
              <a:t> (συνδετήρες), ώστε να παραλαμβάνεται η αντίστοιχη τέμνουσα δύναμη. Γίνεται ο έλεγχος: </a:t>
            </a:r>
            <a:r>
              <a:rPr lang="en-US" altLang="el-GR" sz="2000" b="1" dirty="0" err="1">
                <a:latin typeface="+mj-lt"/>
              </a:rPr>
              <a:t>V</a:t>
            </a:r>
            <a:r>
              <a:rPr lang="en-US" altLang="el-GR" sz="2000" b="1" baseline="-25000" dirty="0" err="1">
                <a:latin typeface="+mj-lt"/>
              </a:rPr>
              <a:t>sd</a:t>
            </a:r>
            <a:r>
              <a:rPr lang="el-GR" altLang="el-GR" sz="2000" b="1" dirty="0">
                <a:latin typeface="+mj-lt"/>
              </a:rPr>
              <a:t>&lt;</a:t>
            </a:r>
            <a:r>
              <a:rPr lang="en-US" altLang="el-GR" sz="2000" b="1" dirty="0" err="1" smtClean="0">
                <a:latin typeface="+mj-lt"/>
              </a:rPr>
              <a:t>V</a:t>
            </a:r>
            <a:r>
              <a:rPr lang="en-US" altLang="el-GR" sz="2000" b="1" baseline="-25000" dirty="0" err="1" smtClean="0">
                <a:latin typeface="+mj-lt"/>
              </a:rPr>
              <a:t>Rd,s</a:t>
            </a:r>
            <a:endParaRPr lang="el-GR" altLang="el-GR" sz="20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β) </a:t>
            </a:r>
            <a:r>
              <a:rPr lang="el-GR" altLang="el-GR" sz="2000" b="1" u="sng" dirty="0">
                <a:latin typeface="+mj-lt"/>
              </a:rPr>
              <a:t>Αστοχία από </a:t>
            </a:r>
            <a:r>
              <a:rPr lang="el-GR" altLang="el-GR" sz="2000" b="1" i="1" u="sng" dirty="0">
                <a:latin typeface="+mj-lt"/>
              </a:rPr>
              <a:t>συντριβή της θλιβόμενης </a:t>
            </a:r>
            <a:r>
              <a:rPr lang="el-GR" altLang="el-GR" sz="2000" b="1" i="1" u="sng" dirty="0" err="1">
                <a:latin typeface="+mj-lt"/>
              </a:rPr>
              <a:t>διαγωνίου</a:t>
            </a:r>
            <a:r>
              <a:rPr lang="el-GR" altLang="el-GR" sz="2000" dirty="0">
                <a:latin typeface="+mj-lt"/>
              </a:rPr>
              <a:t>. 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Στην περίπτωση αυτή συμβαίνει σύνθλιψη του σκυροδέματος μεταξύ των ρηγμάτων. Για την αποφυγή αυτού του τύπου αστοχίας οι </a:t>
            </a:r>
            <a:r>
              <a:rPr lang="el-GR" altLang="el-GR" sz="2000" b="1" dirty="0">
                <a:latin typeface="+mj-lt"/>
              </a:rPr>
              <a:t>διαστάσεις της διατομής </a:t>
            </a:r>
            <a:r>
              <a:rPr lang="el-GR" altLang="el-GR" sz="2000" dirty="0">
                <a:latin typeface="+mj-lt"/>
              </a:rPr>
              <a:t>πρέπει να είναι τέτοιες ώστε να παραλαμβάνεται η αντίστοιχη τέμνουσα δύναμη. Γίνεται ο έλεγχος</a:t>
            </a:r>
            <a:r>
              <a:rPr lang="en-US" altLang="el-GR" sz="2000" dirty="0">
                <a:latin typeface="+mj-lt"/>
              </a:rPr>
              <a:t>: </a:t>
            </a:r>
            <a:r>
              <a:rPr lang="en-US" altLang="el-GR" sz="2000" b="1" dirty="0" err="1" smtClean="0">
                <a:latin typeface="+mj-lt"/>
              </a:rPr>
              <a:t>V</a:t>
            </a:r>
            <a:r>
              <a:rPr lang="en-US" altLang="el-GR" sz="2000" b="1" baseline="-25000" dirty="0" err="1" smtClean="0">
                <a:latin typeface="+mj-lt"/>
              </a:rPr>
              <a:t>sd</a:t>
            </a:r>
            <a:r>
              <a:rPr lang="en-US" altLang="el-GR" sz="2000" b="1" dirty="0" smtClean="0">
                <a:latin typeface="+mj-lt"/>
              </a:rPr>
              <a:t>&lt;</a:t>
            </a:r>
            <a:r>
              <a:rPr lang="en-US" altLang="el-GR" sz="2000" b="1" dirty="0" err="1" smtClean="0">
                <a:latin typeface="+mj-lt"/>
              </a:rPr>
              <a:t>V</a:t>
            </a:r>
            <a:r>
              <a:rPr lang="en-US" altLang="el-GR" sz="2000" b="1" baseline="-25000" dirty="0" err="1" smtClean="0">
                <a:latin typeface="+mj-lt"/>
              </a:rPr>
              <a:t>Rd,max</a:t>
            </a:r>
            <a:endParaRPr lang="en-US" altLang="el-GR" sz="2000" b="1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8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15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δ</a:t>
            </a:r>
            <a:r>
              <a:rPr lang="el-GR" altLang="el-GR" sz="2800" dirty="0" smtClean="0"/>
              <a:t>ιατάξεις </a:t>
            </a:r>
            <a:r>
              <a:rPr lang="el-GR" altLang="el-GR" sz="2800" dirty="0"/>
              <a:t>οπλισμού </a:t>
            </a:r>
            <a:r>
              <a:rPr lang="el-GR" altLang="el-GR" sz="2800" dirty="0" smtClean="0"/>
              <a:t>διάτμησης (1/</a:t>
            </a:r>
            <a:r>
              <a:rPr lang="en-US" altLang="el-GR" sz="2800" dirty="0" smtClean="0"/>
              <a:t>4</a:t>
            </a:r>
            <a:r>
              <a:rPr lang="el-GR" altLang="el-GR" sz="2800" dirty="0" smtClean="0"/>
              <a:t>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928992" cy="140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2" y="2996952"/>
            <a:ext cx="6750047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2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16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δ</a:t>
            </a:r>
            <a:r>
              <a:rPr lang="el-GR" altLang="el-GR" sz="2800" dirty="0" smtClean="0"/>
              <a:t>ιατάξεις </a:t>
            </a:r>
            <a:r>
              <a:rPr lang="el-GR" altLang="el-GR" sz="2800" dirty="0"/>
              <a:t>οπλισμού </a:t>
            </a:r>
            <a:r>
              <a:rPr lang="el-GR" altLang="el-GR" sz="2800" dirty="0" smtClean="0"/>
              <a:t>διάτμησης (</a:t>
            </a:r>
            <a:r>
              <a:rPr lang="en-US" altLang="el-GR" sz="2800" dirty="0" smtClean="0"/>
              <a:t>2</a:t>
            </a:r>
            <a:r>
              <a:rPr lang="el-GR" altLang="el-GR" sz="2800" dirty="0" smtClean="0"/>
              <a:t>/</a:t>
            </a:r>
            <a:r>
              <a:rPr lang="en-US" altLang="el-GR" sz="2800" dirty="0" smtClean="0"/>
              <a:t>4</a:t>
            </a:r>
            <a:r>
              <a:rPr lang="el-GR" altLang="el-GR" sz="2800" dirty="0" smtClean="0"/>
              <a:t>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810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60512" y="1509787"/>
            <a:ext cx="7543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altLang="el-GR" sz="2400">
                <a:latin typeface="+mj-lt"/>
              </a:rPr>
              <a:t>Η διάταξη που χρησιμοποιείται κατά κόρον στην πράξη είναι οι συνδετήρες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03312" y="5531689"/>
            <a:ext cx="3744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2000">
                <a:latin typeface="+mj-lt"/>
              </a:rPr>
              <a:t>Μεμονωμένοι συνδετήρες δοκών 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312" y="2652787"/>
            <a:ext cx="4678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370512" y="5378594"/>
            <a:ext cx="434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sz="2000">
                <a:latin typeface="+mj-lt"/>
              </a:rPr>
              <a:t>Συνδετήρες δοκών μορφής κλωβού, “θώρακες” </a:t>
            </a:r>
          </a:p>
        </p:txBody>
      </p:sp>
    </p:spTree>
    <p:extLst>
      <p:ext uri="{BB962C8B-B14F-4D97-AF65-F5344CB8AC3E}">
        <p14:creationId xmlns:p14="http://schemas.microsoft.com/office/powerpoint/2010/main" val="23681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17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δ</a:t>
            </a:r>
            <a:r>
              <a:rPr lang="el-GR" altLang="el-GR" sz="2800" dirty="0" smtClean="0"/>
              <a:t>ιατάξεις </a:t>
            </a:r>
            <a:r>
              <a:rPr lang="el-GR" altLang="el-GR" sz="2800" dirty="0"/>
              <a:t>οπλισμού </a:t>
            </a:r>
            <a:r>
              <a:rPr lang="el-GR" altLang="el-GR" sz="2800" dirty="0" smtClean="0"/>
              <a:t>διάτμησης (</a:t>
            </a:r>
            <a:r>
              <a:rPr lang="en-US" altLang="el-GR" sz="2800" dirty="0" smtClean="0"/>
              <a:t>3</a:t>
            </a:r>
            <a:r>
              <a:rPr lang="el-GR" altLang="el-GR" sz="2800" dirty="0" smtClean="0"/>
              <a:t>/</a:t>
            </a:r>
            <a:r>
              <a:rPr lang="en-US" altLang="el-GR" sz="2800" dirty="0" smtClean="0"/>
              <a:t>4</a:t>
            </a:r>
            <a:r>
              <a:rPr lang="el-GR" altLang="el-GR" sz="2800" dirty="0" smtClean="0"/>
              <a:t>)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6280" r="50363"/>
          <a:stretch/>
        </p:blipFill>
        <p:spPr bwMode="auto">
          <a:xfrm rot="5400000">
            <a:off x="3306375" y="-1661740"/>
            <a:ext cx="2531251" cy="85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5802" r="56519"/>
          <a:stretch/>
        </p:blipFill>
        <p:spPr bwMode="auto">
          <a:xfrm rot="5400000">
            <a:off x="3330352" y="926232"/>
            <a:ext cx="2160239" cy="846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6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18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Τυπικές δ</a:t>
            </a:r>
            <a:r>
              <a:rPr lang="el-GR" altLang="el-GR" sz="2800" dirty="0" smtClean="0"/>
              <a:t>ιατάξεις </a:t>
            </a:r>
            <a:r>
              <a:rPr lang="el-GR" altLang="el-GR" sz="2800" dirty="0"/>
              <a:t>οπλισμού </a:t>
            </a:r>
            <a:r>
              <a:rPr lang="el-GR" altLang="el-GR" sz="2800" dirty="0" smtClean="0"/>
              <a:t>διάτμησης (</a:t>
            </a:r>
            <a:r>
              <a:rPr lang="en-US" altLang="el-GR" sz="2800" dirty="0" smtClean="0"/>
              <a:t>4</a:t>
            </a:r>
            <a:r>
              <a:rPr lang="el-GR" altLang="el-GR" sz="2800" dirty="0" smtClean="0"/>
              <a:t>/</a:t>
            </a:r>
            <a:r>
              <a:rPr lang="en-US" altLang="el-GR" sz="2800" dirty="0" smtClean="0"/>
              <a:t>4</a:t>
            </a:r>
            <a:r>
              <a:rPr lang="el-GR" altLang="el-GR" sz="2800" dirty="0" smtClean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8116366" cy="49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19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Κρίσιμες περιοχές δοκών με αυξημένες απαιτήσεις </a:t>
            </a:r>
            <a:r>
              <a:rPr lang="el-GR" altLang="el-GR" sz="2800" dirty="0" smtClean="0"/>
              <a:t>πλαστιμότητας</a:t>
            </a:r>
            <a:r>
              <a:rPr lang="en-US" altLang="el-GR" sz="2800" dirty="0" smtClean="0"/>
              <a:t> (1/3)</a:t>
            </a:r>
            <a:endParaRPr lang="el-GR" altLang="el-GR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58" y="1440093"/>
            <a:ext cx="8077951" cy="292501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6700" y="4394970"/>
            <a:ext cx="8610600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dirty="0">
                <a:latin typeface="+mj-lt"/>
              </a:rPr>
              <a:t>Ως κρίσιμες περιοχές θεωρούνται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Τα ακραία τμήματα της δοκού με μήκος </a:t>
            </a:r>
            <a:r>
              <a:rPr lang="en-US" altLang="el-GR" dirty="0" err="1">
                <a:latin typeface="+mj-lt"/>
              </a:rPr>
              <a:t>l</a:t>
            </a:r>
            <a:r>
              <a:rPr lang="en-US" altLang="el-GR" baseline="-25000" dirty="0" err="1">
                <a:latin typeface="+mj-lt"/>
              </a:rPr>
              <a:t>cr</a:t>
            </a:r>
            <a:r>
              <a:rPr lang="en-US" altLang="el-GR" dirty="0">
                <a:latin typeface="+mj-lt"/>
              </a:rPr>
              <a:t> </a:t>
            </a:r>
            <a:r>
              <a:rPr lang="el-GR" altLang="el-GR" dirty="0">
                <a:latin typeface="+mj-lt"/>
              </a:rPr>
              <a:t>από τις παρειές της στήριξης σε υποστύλωμα ή τοίχωμα ίσο με </a:t>
            </a:r>
            <a:r>
              <a:rPr lang="en-US" altLang="el-GR" dirty="0" err="1" smtClean="0">
                <a:latin typeface="+mj-lt"/>
              </a:rPr>
              <a:t>h</a:t>
            </a:r>
            <a:r>
              <a:rPr lang="en-US" altLang="el-GR" baseline="-25000" dirty="0" err="1" smtClean="0">
                <a:latin typeface="+mj-lt"/>
              </a:rPr>
              <a:t>w</a:t>
            </a:r>
            <a:r>
              <a:rPr lang="en-US" altLang="el-GR" dirty="0" smtClean="0">
                <a:latin typeface="+mj-lt"/>
              </a:rPr>
              <a:t> </a:t>
            </a:r>
            <a:r>
              <a:rPr lang="el-GR" altLang="el-GR" dirty="0" smtClean="0">
                <a:latin typeface="+mj-lt"/>
              </a:rPr>
              <a:t>ή </a:t>
            </a:r>
            <a:r>
              <a:rPr lang="en-US" altLang="el-GR" dirty="0" smtClean="0">
                <a:latin typeface="+mj-lt"/>
              </a:rPr>
              <a:t>1.5h</a:t>
            </a:r>
            <a:r>
              <a:rPr lang="en-US" altLang="el-GR" baseline="-25000" dirty="0" smtClean="0">
                <a:latin typeface="+mj-lt"/>
              </a:rPr>
              <a:t>w</a:t>
            </a:r>
            <a:r>
              <a:rPr lang="en-US" altLang="el-GR" dirty="0" smtClean="0">
                <a:latin typeface="+mj-lt"/>
              </a:rPr>
              <a:t>, </a:t>
            </a:r>
            <a:r>
              <a:rPr lang="el-GR" altLang="el-GR" dirty="0" smtClean="0">
                <a:latin typeface="+mj-lt"/>
              </a:rPr>
              <a:t>ανάλογα αν πρόκειται για κατασκευή ΚΠΜ ή ΚΠΥ, αντίστοιχα</a:t>
            </a:r>
            <a:endParaRPr lang="el-GR" altLang="el-GR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Οι περιοχές εκατέρωθεν των σημείων </a:t>
            </a:r>
            <a:r>
              <a:rPr lang="el-GR" altLang="el-GR" dirty="0" err="1">
                <a:latin typeface="+mj-lt"/>
              </a:rPr>
              <a:t>έδρασης</a:t>
            </a:r>
            <a:r>
              <a:rPr lang="el-GR" altLang="el-GR" dirty="0">
                <a:latin typeface="+mj-lt"/>
              </a:rPr>
              <a:t> μεγάλων συγκεντρωμένων φορτίων στο </a:t>
            </a:r>
            <a:r>
              <a:rPr lang="el-GR" altLang="el-GR" dirty="0" smtClean="0">
                <a:latin typeface="+mj-lt"/>
              </a:rPr>
              <a:t>άνοιγμα για το ίδιο μήκος</a:t>
            </a:r>
            <a:endParaRPr lang="el-GR" altLang="el-GR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2689" y="1394867"/>
            <a:ext cx="2946315" cy="78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D2E11-A003-41A0-BD94-153A50A9793E}" type="slidenum">
              <a:rPr lang="el-GR" altLang="el-GR"/>
              <a:pPr/>
              <a:t>2</a:t>
            </a:fld>
            <a:endParaRPr lang="el-GR" altLang="el-GR"/>
          </a:p>
        </p:txBody>
      </p:sp>
      <p:pic>
        <p:nvPicPr>
          <p:cNvPr id="17410" name="Picture 17" descr="http://www.lib.umich.edu/files/services/copyright/cc-by-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941888"/>
            <a:ext cx="1584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ubtitle 8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760912"/>
          </a:xfrm>
        </p:spPr>
        <p:txBody>
          <a:bodyPr/>
          <a:lstStyle/>
          <a:p>
            <a:r>
              <a:rPr lang="el-GR" altLang="el-GR" dirty="0" smtClean="0"/>
              <a:t>Το παρόν εκπαιδευτικό υλικό υπόκειται σε</a:t>
            </a:r>
            <a:r>
              <a:rPr lang="en-US" altLang="el-GR" dirty="0" smtClean="0"/>
              <a:t> </a:t>
            </a:r>
            <a:r>
              <a:rPr lang="el-GR" altLang="el-GR" dirty="0" smtClean="0"/>
              <a:t>άδειες χρήσης </a:t>
            </a:r>
            <a:r>
              <a:rPr lang="en-US" altLang="el-GR" dirty="0" smtClean="0"/>
              <a:t>Creative Commons. </a:t>
            </a:r>
          </a:p>
          <a:p>
            <a:r>
              <a:rPr lang="el-GR" altLang="el-GR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2" name="Θέση αριθμού διαφάνειας 2"/>
          <p:cNvSpPr txBox="1">
            <a:spLocks noGrp="1"/>
          </p:cNvSpPr>
          <p:nvPr/>
        </p:nvSpPr>
        <p:spPr bwMode="auto">
          <a:xfrm>
            <a:off x="6553200" y="64563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3560F7F-80FD-4212-A90A-65A5850B20BF}" type="slidenum">
              <a:rPr lang="el-GR" altLang="el-GR" sz="1400">
                <a:latin typeface="Calibri" panose="020F0502020204030204" pitchFamily="34" charset="0"/>
              </a:rPr>
              <a:pPr algn="r" eaLnBrk="1" hangingPunct="1"/>
              <a:t>2</a:t>
            </a:fld>
            <a:endParaRPr lang="el-GR" altLang="el-GR" sz="1400">
              <a:latin typeface="Calibri" panose="020F0502020204030204" pitchFamily="34" charset="0"/>
            </a:endParaRPr>
          </a:p>
        </p:txBody>
      </p:sp>
      <p:sp>
        <p:nvSpPr>
          <p:cNvPr id="17413" name="Title 7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l-GR" altLang="el-GR" smtClean="0"/>
              <a:t>Άδειες Χρήσης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20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Κρίσιμες περιοχές δοκών με αυξημένες απαιτήσεις </a:t>
            </a:r>
            <a:r>
              <a:rPr lang="el-GR" altLang="el-GR" sz="2800" dirty="0" smtClean="0"/>
              <a:t>πλαστιμότητας</a:t>
            </a:r>
            <a:r>
              <a:rPr lang="en-US" altLang="el-GR" sz="2800" dirty="0" smtClean="0"/>
              <a:t> (2/3)</a:t>
            </a:r>
            <a:endParaRPr lang="el-GR" altLang="el-GR" sz="2800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1576473"/>
            <a:ext cx="8712968" cy="39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400" dirty="0">
                <a:latin typeface="+mj-lt"/>
              </a:rPr>
              <a:t>Ο λόγος που θεωρούνται οι συγκεκριμένες περιοχές ως κρίσιμες είναι ότι εκεί υπάρχει η </a:t>
            </a:r>
            <a:r>
              <a:rPr lang="el-GR" altLang="el-GR" sz="2400" b="1" dirty="0">
                <a:latin typeface="+mj-lt"/>
              </a:rPr>
              <a:t>μεγαλύτερη πιθανότητα εμφάνισης βλαβών</a:t>
            </a:r>
            <a:r>
              <a:rPr lang="el-GR" altLang="el-GR" sz="2400" dirty="0">
                <a:latin typeface="+mj-lt"/>
              </a:rPr>
              <a:t> (ιδιαίτερα για σεισμικές δράσεις). </a:t>
            </a:r>
            <a:endParaRPr lang="en-US" altLang="el-GR" sz="2400" dirty="0" smtClean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400" dirty="0" smtClean="0">
                <a:latin typeface="+mj-lt"/>
              </a:rPr>
              <a:t>Άρα </a:t>
            </a:r>
            <a:r>
              <a:rPr lang="el-GR" altLang="el-GR" sz="2400" dirty="0">
                <a:latin typeface="+mj-lt"/>
              </a:rPr>
              <a:t>στις θέσεις αυτές υπάρχει μεγαλύτερη ανάγκη για: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2400" dirty="0">
                <a:latin typeface="+mj-lt"/>
              </a:rPr>
              <a:t> Αυξημένη </a:t>
            </a:r>
            <a:r>
              <a:rPr lang="el-GR" altLang="el-GR" sz="2400" b="1" dirty="0">
                <a:latin typeface="+mj-lt"/>
              </a:rPr>
              <a:t>διαθέσιμη πλαστιμότητα </a:t>
            </a:r>
            <a:r>
              <a:rPr lang="el-GR" altLang="el-GR" sz="2400" dirty="0">
                <a:latin typeface="+mj-lt"/>
              </a:rPr>
              <a:t>ώστε να αποφευχθούν ανεπιθύμητες ψαθυρές μορφές αστοχίας 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2400" dirty="0">
                <a:latin typeface="+mj-lt"/>
              </a:rPr>
              <a:t> Ικανότητα </a:t>
            </a:r>
            <a:r>
              <a:rPr lang="el-GR" altLang="el-GR" sz="2400" b="1" dirty="0">
                <a:latin typeface="+mj-lt"/>
              </a:rPr>
              <a:t>απορρόφησης</a:t>
            </a:r>
            <a:r>
              <a:rPr lang="el-GR" altLang="el-GR" sz="2400" dirty="0">
                <a:latin typeface="+mj-lt"/>
              </a:rPr>
              <a:t> σημαντικού ποσοστού </a:t>
            </a:r>
            <a:r>
              <a:rPr lang="el-GR" altLang="el-GR" sz="2400" b="1" dirty="0">
                <a:latin typeface="+mj-lt"/>
              </a:rPr>
              <a:t>ενέργειας</a:t>
            </a:r>
            <a:r>
              <a:rPr lang="el-GR" altLang="el-GR" sz="2400" dirty="0">
                <a:latin typeface="+mj-lt"/>
              </a:rPr>
              <a:t> μέσω </a:t>
            </a:r>
            <a:r>
              <a:rPr lang="el-GR" altLang="el-GR" sz="2400" b="1" dirty="0">
                <a:latin typeface="+mj-lt"/>
              </a:rPr>
              <a:t>ανελαστικών παραμορφώσεων </a:t>
            </a:r>
            <a:r>
              <a:rPr lang="el-GR" altLang="el-GR" sz="2400" dirty="0">
                <a:latin typeface="+mj-lt"/>
              </a:rPr>
              <a:t>(άρα και βλαβών) </a:t>
            </a:r>
          </a:p>
        </p:txBody>
      </p:sp>
    </p:spTree>
    <p:extLst>
      <p:ext uri="{BB962C8B-B14F-4D97-AF65-F5344CB8AC3E}">
        <p14:creationId xmlns:p14="http://schemas.microsoft.com/office/powerpoint/2010/main" val="29611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21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Κρίσιμες περιοχές δοκών με αυξημένες απαιτήσεις </a:t>
            </a:r>
            <a:r>
              <a:rPr lang="el-GR" altLang="el-GR" sz="2800" dirty="0" smtClean="0"/>
              <a:t>πλαστιμότητας</a:t>
            </a:r>
            <a:r>
              <a:rPr lang="en-US" altLang="el-GR" sz="2800" dirty="0" smtClean="0"/>
              <a:t> (3/3)</a:t>
            </a:r>
            <a:endParaRPr lang="el-GR" altLang="el-GR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261273"/>
            <a:ext cx="5688632" cy="2059843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8600" y="1219665"/>
            <a:ext cx="8686800" cy="302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Για την επίτευξη των προηγούμενων στόχων γίνεται μια πύκνωση των συνδετήρων στις θέσεις αυτές σε σχέση με το υπόλοιπο μήκος της δοκού. </a:t>
            </a:r>
            <a:endParaRPr lang="en-US" altLang="el-GR" sz="2000" dirty="0" smtClean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 smtClean="0">
                <a:latin typeface="+mj-lt"/>
              </a:rPr>
              <a:t>Με </a:t>
            </a:r>
            <a:r>
              <a:rPr lang="el-GR" altLang="el-GR" sz="2000" dirty="0">
                <a:latin typeface="+mj-lt"/>
              </a:rPr>
              <a:t>τον τρόπο αυτό: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2000" dirty="0">
                <a:latin typeface="+mj-lt"/>
              </a:rPr>
              <a:t> Εγκιβωτίζεται το σκυρόδεμα, με αποτέλεσμα την αύξηση της οριακής του παραμόρφωσης και της αντοχής του σε συνάφεια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2000" dirty="0">
                <a:latin typeface="+mj-lt"/>
              </a:rPr>
              <a:t> Προστατεύονται οι διαμήκεις ράβδοι από λυγισμό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sz="2000" dirty="0">
                <a:latin typeface="+mj-lt"/>
              </a:rPr>
              <a:t> Εξασφαλίζεται η διατμητική αντοχή της διατομής</a:t>
            </a:r>
          </a:p>
        </p:txBody>
      </p:sp>
    </p:spTree>
    <p:extLst>
      <p:ext uri="{BB962C8B-B14F-4D97-AF65-F5344CB8AC3E}">
        <p14:creationId xmlns:p14="http://schemas.microsoft.com/office/powerpoint/2010/main" val="14598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22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</a:t>
            </a:r>
            <a:r>
              <a:rPr lang="el-GR" altLang="el-GR" sz="2800" dirty="0" smtClean="0"/>
              <a:t>διάτμησης</a:t>
            </a:r>
            <a:r>
              <a:rPr lang="en-US" altLang="el-GR" sz="2800" dirty="0" smtClean="0"/>
              <a:t> (1/8)</a:t>
            </a:r>
            <a:endParaRPr lang="el-GR" altLang="el-GR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340768"/>
            <a:ext cx="5070083" cy="3524971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07504" y="4433741"/>
            <a:ext cx="8686800" cy="180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Απαραίτητο το διάγραμμα τεμνουσών</a:t>
            </a:r>
          </a:p>
          <a:p>
            <a:pPr>
              <a:lnSpc>
                <a:spcPct val="110000"/>
              </a:lnSpc>
              <a:spcAft>
                <a:spcPts val="2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Χρειάζονται οι τέμνουσες δυνάμεις σε τρεις θέσεις</a:t>
            </a:r>
          </a:p>
          <a:p>
            <a:pPr lvl="1">
              <a:lnSpc>
                <a:spcPct val="110000"/>
              </a:lnSpc>
              <a:spcAft>
                <a:spcPts val="2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Στην παρειά του υποστυλώματος (ή του τοιχώματος)</a:t>
            </a:r>
          </a:p>
          <a:p>
            <a:pPr lvl="1">
              <a:lnSpc>
                <a:spcPct val="110000"/>
              </a:lnSpc>
              <a:spcAft>
                <a:spcPts val="2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Σε απόσταση ίση με το στατικό ύψος </a:t>
            </a:r>
            <a:r>
              <a:rPr lang="en-US" altLang="el-GR" dirty="0">
                <a:latin typeface="+mj-lt"/>
              </a:rPr>
              <a:t>d </a:t>
            </a:r>
            <a:r>
              <a:rPr lang="el-GR" altLang="el-GR" dirty="0">
                <a:latin typeface="+mj-lt"/>
              </a:rPr>
              <a:t>από την παρειά</a:t>
            </a:r>
          </a:p>
          <a:p>
            <a:pPr lvl="1">
              <a:lnSpc>
                <a:spcPct val="110000"/>
              </a:lnSpc>
              <a:spcAft>
                <a:spcPts val="200"/>
              </a:spcAft>
              <a:buFontTx/>
              <a:buChar char="•"/>
            </a:pPr>
            <a:r>
              <a:rPr lang="el-GR" altLang="el-GR" dirty="0">
                <a:latin typeface="+mj-lt"/>
              </a:rPr>
              <a:t> Σε απόσταση από την παρειά ίση με </a:t>
            </a:r>
            <a:r>
              <a:rPr lang="en-US" altLang="el-GR" dirty="0" err="1" smtClean="0">
                <a:latin typeface="+mj-lt"/>
              </a:rPr>
              <a:t>h</a:t>
            </a:r>
            <a:r>
              <a:rPr lang="en-US" altLang="el-GR" baseline="-25000" dirty="0" err="1" smtClean="0">
                <a:latin typeface="+mj-lt"/>
              </a:rPr>
              <a:t>cr</a:t>
            </a:r>
            <a:endParaRPr lang="el-GR" altLang="el-GR" baseline="-25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77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23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(2/8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22388"/>
          <a:stretch/>
        </p:blipFill>
        <p:spPr>
          <a:xfrm>
            <a:off x="179512" y="1412777"/>
            <a:ext cx="6264696" cy="4219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79104" r="23574"/>
          <a:stretch/>
        </p:blipFill>
        <p:spPr>
          <a:xfrm>
            <a:off x="4233146" y="5085184"/>
            <a:ext cx="4910854" cy="11652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08453" y="1700808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5383088" y="259325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8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24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(3/8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772816"/>
            <a:ext cx="85072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b="1" u="sng" dirty="0" smtClean="0">
                <a:latin typeface="+mj-lt"/>
              </a:rPr>
              <a:t>1</a:t>
            </a:r>
            <a:r>
              <a:rPr lang="el-GR" altLang="el-GR" sz="2000" b="1" u="sng" baseline="30000" dirty="0" smtClean="0">
                <a:latin typeface="+mj-lt"/>
              </a:rPr>
              <a:t>ος</a:t>
            </a:r>
            <a:r>
              <a:rPr lang="el-GR" altLang="el-GR" sz="2000" b="1" u="sng" dirty="0">
                <a:latin typeface="+mj-lt"/>
              </a:rPr>
              <a:t> </a:t>
            </a:r>
            <a:r>
              <a:rPr lang="el-GR" altLang="el-GR" sz="2000" b="1" u="sng" dirty="0" smtClean="0">
                <a:latin typeface="+mj-lt"/>
              </a:rPr>
              <a:t>έλεγχος - Παρατήρηση:</a:t>
            </a:r>
            <a:r>
              <a:rPr lang="el-GR" altLang="el-GR" sz="2000" dirty="0" smtClean="0">
                <a:latin typeface="+mj-lt"/>
              </a:rPr>
              <a:t> </a:t>
            </a:r>
            <a:endParaRPr lang="el-GR" altLang="el-GR" sz="2000" dirty="0">
              <a:latin typeface="+mj-lt"/>
            </a:endParaRPr>
          </a:p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Ουσιαστικά γίνεται έλεγχος αν η διατμητική αντοχή του σκυροδέματος, με τη βοήθεια του εφελκυόμενου οπλισμού (ελκυστήρας) μπορεί να παραλάβει τις </a:t>
            </a:r>
            <a:r>
              <a:rPr lang="el-GR" altLang="el-GR" sz="2000" dirty="0" err="1">
                <a:latin typeface="+mj-lt"/>
              </a:rPr>
              <a:t>διατμητικές</a:t>
            </a:r>
            <a:r>
              <a:rPr lang="el-GR" altLang="el-GR" sz="2000" dirty="0">
                <a:latin typeface="+mj-lt"/>
              </a:rPr>
              <a:t> δυνάμεις (κύριες εφελκυστικές τάσεις), χωρίς να απαιτείται οπλισμός διάτμησης (συνδετήρες). </a:t>
            </a:r>
          </a:p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Αν δεν τηρείται η σχέση επέρχεται αστοχία από </a:t>
            </a:r>
            <a:r>
              <a:rPr lang="el-GR" altLang="el-GR" sz="2000" b="1" i="1" dirty="0" err="1">
                <a:latin typeface="+mj-lt"/>
              </a:rPr>
              <a:t>διατμητικό</a:t>
            </a:r>
            <a:r>
              <a:rPr lang="el-GR" altLang="el-GR" sz="2000" b="1" i="1" dirty="0">
                <a:latin typeface="+mj-lt"/>
              </a:rPr>
              <a:t> εφελκυσμό</a:t>
            </a:r>
            <a:r>
              <a:rPr lang="el-GR" altLang="el-GR" sz="2000" b="1" dirty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(ρήγματα </a:t>
            </a:r>
            <a:r>
              <a:rPr lang="el-GR" altLang="el-GR" sz="2000" dirty="0" smtClean="0">
                <a:latin typeface="+mj-lt"/>
              </a:rPr>
              <a:t>περίπου 45</a:t>
            </a:r>
            <a:r>
              <a:rPr lang="el-GR" altLang="el-GR" sz="2000" baseline="30000" dirty="0" smtClean="0">
                <a:latin typeface="+mj-lt"/>
              </a:rPr>
              <a:t>ο</a:t>
            </a:r>
            <a:r>
              <a:rPr lang="el-GR" altLang="el-GR" sz="2000" dirty="0" smtClean="0">
                <a:latin typeface="+mj-lt"/>
              </a:rPr>
              <a:t>).</a:t>
            </a:r>
            <a:endParaRPr lang="el-GR" altLang="el-G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79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25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(4/8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04" y="1484784"/>
            <a:ext cx="7677816" cy="4706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8304" y="1844824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7309395" y="321297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810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26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(5/8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1586987"/>
            <a:ext cx="8507288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b="1" u="sng" dirty="0" smtClean="0">
                <a:latin typeface="+mj-lt"/>
              </a:rPr>
              <a:t>2</a:t>
            </a:r>
            <a:r>
              <a:rPr lang="el-GR" altLang="el-GR" sz="2000" b="1" u="sng" baseline="30000" dirty="0" smtClean="0">
                <a:latin typeface="+mj-lt"/>
              </a:rPr>
              <a:t>ος</a:t>
            </a:r>
            <a:r>
              <a:rPr lang="el-GR" altLang="el-GR" sz="2000" b="1" u="sng" dirty="0" smtClean="0">
                <a:latin typeface="+mj-lt"/>
              </a:rPr>
              <a:t> έλεγχος - Παρατήρηση:</a:t>
            </a:r>
            <a:r>
              <a:rPr lang="el-GR" altLang="el-GR" sz="2000" dirty="0" smtClean="0">
                <a:latin typeface="+mj-lt"/>
              </a:rPr>
              <a:t> </a:t>
            </a:r>
            <a:endParaRPr lang="el-GR" altLang="el-GR" sz="2000" dirty="0">
              <a:latin typeface="+mj-lt"/>
            </a:endParaRPr>
          </a:p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Γίνεται ο έλεγχος αν η διατομή του σκυροδέματος μπορεί να παραλάβει τις </a:t>
            </a:r>
            <a:r>
              <a:rPr lang="el-GR" altLang="el-GR" sz="2000" dirty="0" err="1">
                <a:latin typeface="+mj-lt"/>
              </a:rPr>
              <a:t>διατμητικές</a:t>
            </a:r>
            <a:r>
              <a:rPr lang="el-GR" altLang="el-GR" sz="2000" dirty="0">
                <a:latin typeface="+mj-lt"/>
              </a:rPr>
              <a:t> δυνάμεις που αναπτύσσονται (κύριες θλιπτικές τάσεις). </a:t>
            </a:r>
          </a:p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Αν δεν τηρείται η σχέση επέρχεται αστοχία από συντριβή της θλιβόμενης </a:t>
            </a:r>
            <a:r>
              <a:rPr lang="el-GR" altLang="el-GR" sz="2000" dirty="0" err="1" smtClean="0">
                <a:latin typeface="+mj-lt"/>
              </a:rPr>
              <a:t>διαγωνίο</a:t>
            </a:r>
            <a:r>
              <a:rPr lang="el-GR" altLang="el-GR" sz="2000" dirty="0" err="1">
                <a:latin typeface="+mj-lt"/>
              </a:rPr>
              <a:t>υ</a:t>
            </a:r>
            <a:r>
              <a:rPr lang="el-GR" altLang="el-GR" sz="2000" dirty="0" smtClean="0">
                <a:latin typeface="+mj-lt"/>
              </a:rPr>
              <a:t>. </a:t>
            </a:r>
            <a:endParaRPr lang="el-GR" altLang="el-GR" sz="2000" dirty="0">
              <a:latin typeface="+mj-lt"/>
            </a:endParaRPr>
          </a:p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dirty="0">
                <a:latin typeface="+mj-lt"/>
              </a:rPr>
              <a:t>Η σχέση αυτή συνήθως ικανοποιείται εκτός από κάποιες σπάνιες περιπτώσεις σε διατομές με λεπτό κορμό (η </a:t>
            </a:r>
            <a:r>
              <a:rPr lang="el-GR" altLang="el-GR" sz="2000" dirty="0" err="1" smtClean="0">
                <a:latin typeface="+mj-lt"/>
              </a:rPr>
              <a:t>V</a:t>
            </a:r>
            <a:r>
              <a:rPr lang="el-GR" altLang="el-GR" sz="2000" baseline="-25000" dirty="0" err="1" smtClean="0">
                <a:latin typeface="+mj-lt"/>
              </a:rPr>
              <a:t>Rd</a:t>
            </a:r>
            <a:r>
              <a:rPr lang="el-GR" altLang="el-GR" sz="2000" baseline="-25000" dirty="0" smtClean="0">
                <a:latin typeface="+mj-lt"/>
              </a:rPr>
              <a:t>,</a:t>
            </a:r>
            <a:r>
              <a:rPr lang="en-US" altLang="el-GR" sz="2000" baseline="-25000" dirty="0" smtClean="0">
                <a:latin typeface="+mj-lt"/>
              </a:rPr>
              <a:t>max</a:t>
            </a:r>
            <a:r>
              <a:rPr lang="el-GR" altLang="el-GR" sz="2000" dirty="0" smtClean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προκύπτει συνήθως πολύ μεγαλύτερη της </a:t>
            </a:r>
            <a:r>
              <a:rPr lang="el-GR" altLang="el-GR" sz="2000" dirty="0" err="1" smtClean="0">
                <a:latin typeface="+mj-lt"/>
              </a:rPr>
              <a:t>V</a:t>
            </a:r>
            <a:r>
              <a:rPr lang="el-GR" altLang="el-GR" sz="2000" baseline="-25000" dirty="0" err="1" smtClean="0">
                <a:latin typeface="+mj-lt"/>
              </a:rPr>
              <a:t>sd</a:t>
            </a:r>
            <a:r>
              <a:rPr lang="en-US" altLang="el-GR" sz="2000" baseline="-25000" dirty="0" smtClean="0">
                <a:latin typeface="+mj-lt"/>
              </a:rPr>
              <a:t>,</a:t>
            </a:r>
            <a:r>
              <a:rPr lang="el-GR" altLang="el-GR" sz="2000" baseline="-25000" dirty="0" err="1" smtClean="0">
                <a:latin typeface="+mj-lt"/>
              </a:rPr>
              <a:t>παρ</a:t>
            </a:r>
            <a:r>
              <a:rPr lang="el-GR" altLang="el-GR" sz="2000" dirty="0" smtClean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286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27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(6/8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08304" y="1844824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7309395" y="321297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6109"/>
            <a:ext cx="5256584" cy="373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432" y="2042129"/>
            <a:ext cx="6364808" cy="405897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588224" y="1988840"/>
            <a:ext cx="1260140" cy="720080"/>
            <a:chOff x="6948264" y="1556792"/>
            <a:chExt cx="1476375" cy="765423"/>
          </a:xfrm>
        </p:grpSpPr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1556792"/>
              <a:ext cx="1447800" cy="4095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48264" y="1988840"/>
              <a:ext cx="1476375" cy="333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4593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28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(7/8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308304" y="1844824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7309395" y="321297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86109"/>
            <a:ext cx="5256584" cy="3735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962680"/>
            <a:ext cx="7064102" cy="14588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01008"/>
            <a:ext cx="4608512" cy="191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229200"/>
            <a:ext cx="6948264" cy="111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80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29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/>
              <a:t>Υπολογισμός οπλισμού διάτμησης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(8/8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13184" y="1268760"/>
            <a:ext cx="8507288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spcAft>
                <a:spcPct val="30000"/>
              </a:spcAft>
            </a:pPr>
            <a:r>
              <a:rPr lang="el-GR" altLang="el-GR" sz="2000" b="1" u="sng" dirty="0" smtClean="0">
                <a:latin typeface="+mj-lt"/>
              </a:rPr>
              <a:t>3</a:t>
            </a:r>
            <a:r>
              <a:rPr lang="el-GR" altLang="el-GR" sz="2000" b="1" u="sng" baseline="30000" dirty="0" smtClean="0">
                <a:latin typeface="+mj-lt"/>
              </a:rPr>
              <a:t>ος</a:t>
            </a:r>
            <a:r>
              <a:rPr lang="el-GR" altLang="el-GR" sz="2000" b="1" u="sng" dirty="0" smtClean="0">
                <a:latin typeface="+mj-lt"/>
              </a:rPr>
              <a:t> έλεγχος - Παρατήρηση:</a:t>
            </a:r>
            <a:r>
              <a:rPr lang="el-GR" altLang="el-GR" sz="2000" dirty="0" smtClean="0">
                <a:latin typeface="+mj-lt"/>
              </a:rPr>
              <a:t> </a:t>
            </a:r>
            <a:endParaRPr lang="el-GR" altLang="el-GR" sz="20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j-lt"/>
              </a:rPr>
              <a:t>Από τη σχέση αυτή υπολογίζεται ο απαιτούμενος οπλισμός διάτμησης </a:t>
            </a:r>
            <a:r>
              <a:rPr lang="el-GR" altLang="el-GR" sz="2000" dirty="0" smtClean="0">
                <a:latin typeface="+mj-lt"/>
              </a:rPr>
              <a:t>όταν </a:t>
            </a:r>
            <a:endParaRPr lang="en-US" altLang="el-GR" sz="2000" dirty="0" smtClean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endParaRPr lang="el-GR" altLang="el-GR" sz="20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j-lt"/>
              </a:rPr>
              <a:t>Στην περίπτωση αυτή ένα μέρος της τέμνουσας παραλαμβάνεται από το σκυρόδεμα </a:t>
            </a:r>
            <a:r>
              <a:rPr lang="el-GR" altLang="el-GR" sz="2000" dirty="0" smtClean="0">
                <a:latin typeface="+mj-lt"/>
              </a:rPr>
              <a:t>και </a:t>
            </a:r>
            <a:r>
              <a:rPr lang="el-GR" altLang="el-GR" sz="2000" dirty="0">
                <a:latin typeface="+mj-lt"/>
              </a:rPr>
              <a:t>ένα μέρος από τους </a:t>
            </a:r>
            <a:r>
              <a:rPr lang="el-GR" altLang="el-GR" sz="2000" dirty="0" smtClean="0">
                <a:latin typeface="+mj-lt"/>
              </a:rPr>
              <a:t>συνδετήρες. Ο </a:t>
            </a:r>
            <a:r>
              <a:rPr lang="el-GR" altLang="el-GR" sz="2000" dirty="0" err="1" smtClean="0">
                <a:latin typeface="+mj-lt"/>
              </a:rPr>
              <a:t>ευρωκώδικας</a:t>
            </a:r>
            <a:r>
              <a:rPr lang="el-GR" altLang="el-GR" sz="2000" dirty="0" smtClean="0">
                <a:latin typeface="+mj-lt"/>
              </a:rPr>
              <a:t> αγνοεί το μέρος που παραλαμβάνεται από το σκυρόδεμα σε αντίθεση με τον ΕΚΩΣ2000.</a:t>
            </a:r>
            <a:endParaRPr lang="el-GR" altLang="el-GR" sz="2000" dirty="0">
              <a:latin typeface="+mj-lt"/>
            </a:endParaRPr>
          </a:p>
          <a:p>
            <a:pPr marL="342900" indent="-342900" algn="just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j-lt"/>
              </a:rPr>
              <a:t>Αν δεν τηρείται η σχέση επέρχεται αστοχία από </a:t>
            </a:r>
            <a:r>
              <a:rPr lang="el-GR" altLang="el-GR" sz="2000" dirty="0" err="1">
                <a:latin typeface="+mj-lt"/>
              </a:rPr>
              <a:t>διατμητικό</a:t>
            </a:r>
            <a:r>
              <a:rPr lang="el-GR" altLang="el-GR" sz="2000" dirty="0">
                <a:latin typeface="+mj-lt"/>
              </a:rPr>
              <a:t> εφελκυσμό </a:t>
            </a:r>
            <a:r>
              <a:rPr lang="el-GR" altLang="el-GR" sz="2000" dirty="0" smtClean="0">
                <a:latin typeface="+mj-lt"/>
              </a:rPr>
              <a:t>(ρήγματα 45</a:t>
            </a:r>
            <a:r>
              <a:rPr lang="el-GR" altLang="el-GR" sz="2000" baseline="30000" dirty="0" smtClean="0">
                <a:latin typeface="+mj-lt"/>
              </a:rPr>
              <a:t>ο</a:t>
            </a:r>
            <a:r>
              <a:rPr lang="el-GR" altLang="el-GR" sz="2000" dirty="0" smtClean="0">
                <a:latin typeface="+mj-lt"/>
              </a:rPr>
              <a:t>), </a:t>
            </a:r>
            <a:r>
              <a:rPr lang="el-GR" altLang="el-GR" sz="2000" dirty="0">
                <a:latin typeface="+mj-lt"/>
              </a:rPr>
              <a:t>αφού βέβαια έχει προηγηθεί ο </a:t>
            </a:r>
            <a:r>
              <a:rPr lang="el-GR" altLang="el-GR" sz="2000" dirty="0" smtClean="0">
                <a:latin typeface="+mj-lt"/>
              </a:rPr>
              <a:t>2</a:t>
            </a:r>
            <a:r>
              <a:rPr lang="el-GR" altLang="el-GR" sz="2000" baseline="30000" dirty="0" smtClean="0">
                <a:latin typeface="+mj-lt"/>
              </a:rPr>
              <a:t>ος</a:t>
            </a:r>
            <a:r>
              <a:rPr lang="en-US" altLang="el-GR" sz="2000" dirty="0" smtClean="0">
                <a:latin typeface="+mj-lt"/>
              </a:rPr>
              <a:t> </a:t>
            </a:r>
            <a:r>
              <a:rPr lang="el-GR" altLang="el-GR" sz="2000" dirty="0" smtClean="0">
                <a:latin typeface="+mj-lt"/>
              </a:rPr>
              <a:t>έλεγχος</a:t>
            </a:r>
            <a:r>
              <a:rPr lang="el-GR" altLang="el-GR" sz="2000" dirty="0">
                <a:latin typeface="+mj-lt"/>
              </a:rPr>
              <a:t>. </a:t>
            </a:r>
          </a:p>
          <a:p>
            <a:pPr marL="342900" indent="-342900" algn="just">
              <a:lnSpc>
                <a:spcPct val="120000"/>
              </a:lnSpc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l-GR" altLang="el-GR" sz="2000" dirty="0">
                <a:latin typeface="+mj-lt"/>
              </a:rPr>
              <a:t>Προσοχή πρέπει να δίνεται στην επιλογή της τέμνουσας υπολογισμού για την τοποθέτηση των συνδετήρων εντός και εκτός κρίσιμης περιοχής.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922716"/>
              </p:ext>
            </p:extLst>
          </p:nvPr>
        </p:nvGraphicFramePr>
        <p:xfrm>
          <a:off x="971600" y="2276872"/>
          <a:ext cx="114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276872"/>
                        <a:ext cx="1143000" cy="3810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15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776DF-6888-413C-A04C-A419598DD9AD}" type="slidenum">
              <a:rPr lang="el-GR" altLang="el-GR"/>
              <a:pPr/>
              <a:t>3</a:t>
            </a:fld>
            <a:endParaRPr lang="el-GR" alt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9863"/>
            <a:ext cx="8218488" cy="33575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 altLang="el-GR" sz="25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altLang="el-GR" sz="2500" smtClean="0"/>
          </a:p>
          <a:p>
            <a:pPr algn="just">
              <a:lnSpc>
                <a:spcPct val="80000"/>
              </a:lnSpc>
            </a:pPr>
            <a:r>
              <a:rPr lang="el-GR" altLang="el-GR" sz="2500" smtClean="0"/>
              <a:t>Το έργο «Ανοικτά Ακαδημαϊκά Μαθήματα στο ΤΕΙ Κεντρικής Μακεδονίας» έχει χρηματοδοτήσει μόνο τη αναδιαμόρφωση του εκπαιδευτικού υλικού. </a:t>
            </a:r>
          </a:p>
          <a:p>
            <a:pPr algn="just">
              <a:lnSpc>
                <a:spcPct val="80000"/>
              </a:lnSpc>
            </a:pPr>
            <a:r>
              <a:rPr lang="el-GR" altLang="el-GR" sz="25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  <a:endParaRPr lang="en-US" altLang="el-GR" sz="2500" smtClean="0"/>
          </a:p>
          <a:p>
            <a:pPr>
              <a:lnSpc>
                <a:spcPct val="80000"/>
              </a:lnSpc>
            </a:pPr>
            <a:endParaRPr lang="el-GR" altLang="el-GR" sz="2500" smtClean="0"/>
          </a:p>
        </p:txBody>
      </p:sp>
      <p:sp>
        <p:nvSpPr>
          <p:cNvPr id="18435" name="Θέση αριθμού διαφάνειας 5"/>
          <p:cNvSpPr txBox="1">
            <a:spLocks noGrp="1"/>
          </p:cNvSpPr>
          <p:nvPr/>
        </p:nvSpPr>
        <p:spPr bwMode="auto">
          <a:xfrm>
            <a:off x="6553200" y="64563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643C3F6-07F5-4744-AEFC-6E975DA3A01E}" type="slidenum">
              <a:rPr lang="el-GR" altLang="el-GR" sz="1400">
                <a:latin typeface="Calibri" panose="020F0502020204030204" pitchFamily="34" charset="0"/>
              </a:rPr>
              <a:pPr algn="r" eaLnBrk="1" hangingPunct="1"/>
              <a:t>3</a:t>
            </a:fld>
            <a:endParaRPr lang="el-GR" altLang="el-GR" sz="1400">
              <a:latin typeface="Calibri" panose="020F0502020204030204" pitchFamily="34" charset="0"/>
            </a:endParaRPr>
          </a:p>
        </p:txBody>
      </p:sp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l-GR" altLang="el-GR" smtClean="0"/>
              <a:t>Χρηματοδότηση</a:t>
            </a:r>
          </a:p>
        </p:txBody>
      </p:sp>
      <p:pic>
        <p:nvPicPr>
          <p:cNvPr id="18437" name="Picture 2" descr="Λογότυπο επιχειρησιακού προγράμματος εκπαίδευσης και δια βίου μάθησης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4918075"/>
            <a:ext cx="55181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30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107504" y="25400"/>
            <a:ext cx="8928992" cy="114300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Ελάχιστος απαιτούμενος οπλισμός διάτμησης δοκών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1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)</a:t>
            </a:r>
            <a:endParaRPr lang="el-GR" altLang="el-GR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556792"/>
            <a:ext cx="7778650" cy="109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852936"/>
            <a:ext cx="8477609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4048300"/>
            <a:ext cx="7014765" cy="21938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6296" y="4154176"/>
            <a:ext cx="108012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6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31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107504" y="25400"/>
            <a:ext cx="8928992" cy="1143000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Ελάχιστος απαιτούμενος οπλισμός διάτμησης δοκών</a:t>
            </a:r>
            <a:r>
              <a:rPr lang="en-US" altLang="el-GR" sz="2800" dirty="0" smtClean="0"/>
              <a:t> (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/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)</a:t>
            </a:r>
            <a:endParaRPr lang="el-GR" altLang="el-GR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00808"/>
            <a:ext cx="8143081" cy="789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25" y="3429000"/>
            <a:ext cx="3492795" cy="1522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501008"/>
            <a:ext cx="317631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3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8E04B-A7CE-4CC6-8298-9C577C077FE2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19458" name="Τίτλος 4"/>
          <p:cNvSpPr>
            <a:spLocks noGrp="1"/>
          </p:cNvSpPr>
          <p:nvPr>
            <p:ph type="ctrTitle" idx="4294967295"/>
          </p:nvPr>
        </p:nvSpPr>
        <p:spPr>
          <a:xfrm>
            <a:off x="685800" y="1844675"/>
            <a:ext cx="7772400" cy="1512888"/>
          </a:xfrm>
        </p:spPr>
        <p:txBody>
          <a:bodyPr/>
          <a:lstStyle/>
          <a:p>
            <a:r>
              <a:rPr lang="el-GR" altLang="el-GR" dirty="0" smtClean="0"/>
              <a:t>Διαστασιολόγηση δοκών σε διάτμηση</a:t>
            </a:r>
          </a:p>
        </p:txBody>
      </p:sp>
      <p:sp>
        <p:nvSpPr>
          <p:cNvPr id="19459" name="Subtitle 6"/>
          <p:cNvSpPr>
            <a:spLocks noGrp="1"/>
          </p:cNvSpPr>
          <p:nvPr>
            <p:ph type="subTitle" idx="1"/>
          </p:nvPr>
        </p:nvSpPr>
        <p:spPr>
          <a:xfrm>
            <a:off x="684213" y="3441700"/>
            <a:ext cx="7775575" cy="174625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dirty="0" err="1" smtClean="0"/>
              <a:t>Αμφιέρειστες</a:t>
            </a:r>
            <a:r>
              <a:rPr lang="el-GR" altLang="el-GR" dirty="0" smtClean="0"/>
              <a:t> δοκοί σε διάτμηση</a:t>
            </a:r>
          </a:p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Εικόνες </a:t>
            </a:r>
            <a:r>
              <a:rPr lang="el-GR" altLang="el-GR" dirty="0" err="1" smtClean="0"/>
              <a:t>διατμητικής</a:t>
            </a:r>
            <a:r>
              <a:rPr lang="el-GR" altLang="el-GR" dirty="0" smtClean="0"/>
              <a:t> αστοχίας</a:t>
            </a:r>
          </a:p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Υπολογισμός εγκάρσιου οπλισμού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4A235-C4B5-4124-8CC7-217ABEFA4104}" type="slidenum">
              <a:rPr lang="el-GR" altLang="el-GR"/>
              <a:pPr/>
              <a:t>5</a:t>
            </a:fld>
            <a:endParaRPr lang="el-GR" altLang="el-GR"/>
          </a:p>
        </p:txBody>
      </p:sp>
      <p:sp>
        <p:nvSpPr>
          <p:cNvPr id="20482" name="Content Placeholder 5"/>
          <p:cNvSpPr>
            <a:spLocks noGrp="1"/>
          </p:cNvSpPr>
          <p:nvPr>
            <p:ph idx="1"/>
          </p:nvPr>
        </p:nvSpPr>
        <p:spPr>
          <a:xfrm>
            <a:off x="457200" y="1439863"/>
            <a:ext cx="8229600" cy="4760912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l-GR" altLang="el-GR" dirty="0" err="1"/>
              <a:t>Αμφιέρειστες</a:t>
            </a:r>
            <a:r>
              <a:rPr lang="el-GR" altLang="el-GR" dirty="0"/>
              <a:t> δοκοί σε διάτμηση</a:t>
            </a:r>
            <a:endParaRPr lang="el-GR" altLang="el-GR" dirty="0" smtClean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l-GR" altLang="el-GR" dirty="0"/>
              <a:t>Εικόνες </a:t>
            </a:r>
            <a:r>
              <a:rPr lang="el-GR" altLang="el-GR" dirty="0" err="1"/>
              <a:t>διατμητικής</a:t>
            </a:r>
            <a:r>
              <a:rPr lang="el-GR" altLang="el-GR" dirty="0"/>
              <a:t> αστοχίας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Υπολογισμός εγκάρσιου </a:t>
            </a:r>
            <a:r>
              <a:rPr lang="el-GR" altLang="el-GR" dirty="0"/>
              <a:t>οπλισμού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l-GR" altLang="el-GR" dirty="0"/>
              <a:t>Τυπικές εικόνες όπλισης </a:t>
            </a:r>
            <a:r>
              <a:rPr lang="el-GR" altLang="el-GR" dirty="0" smtClean="0"/>
              <a:t>δοκών Ο/Σ</a:t>
            </a:r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l-GR" altLang="el-GR" smtClean="0"/>
              <a:t>Περιεχόμενα ενότητας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EB3B9-1F57-454E-86BF-5A375A7D2C9C}" type="slidenum">
              <a:rPr lang="el-GR" altLang="el-GR"/>
              <a:pPr/>
              <a:t>6</a:t>
            </a:fld>
            <a:endParaRPr lang="el-GR" altLang="el-GR"/>
          </a:p>
        </p:txBody>
      </p:sp>
      <p:sp>
        <p:nvSpPr>
          <p:cNvPr id="21506" name="Content Placeholder 4"/>
          <p:cNvSpPr>
            <a:spLocks noGrp="1"/>
          </p:cNvSpPr>
          <p:nvPr>
            <p:ph idx="1"/>
          </p:nvPr>
        </p:nvSpPr>
        <p:spPr>
          <a:xfrm>
            <a:off x="457200" y="1439863"/>
            <a:ext cx="8229600" cy="4760912"/>
          </a:xfrm>
        </p:spPr>
        <p:txBody>
          <a:bodyPr/>
          <a:lstStyle/>
          <a:p>
            <a:r>
              <a:rPr lang="el-GR" altLang="el-GR" dirty="0" smtClean="0"/>
              <a:t>Παρουσίαση της συμπεριφοράς των δοκών Ο/Σ σε </a:t>
            </a:r>
            <a:r>
              <a:rPr lang="el-GR" altLang="el-GR" dirty="0" err="1" smtClean="0"/>
              <a:t>διατμητικές</a:t>
            </a:r>
            <a:r>
              <a:rPr lang="el-GR" altLang="el-GR" dirty="0" smtClean="0"/>
              <a:t> καταπονήσεις και των πιθανών μορφών αστοχίας</a:t>
            </a:r>
          </a:p>
          <a:p>
            <a:r>
              <a:rPr lang="el-GR" altLang="el-GR" dirty="0" smtClean="0"/>
              <a:t>Υπολογισμός του απαιτούμενου οπλισμού διάτμησης σύμφωνα με τους </a:t>
            </a:r>
            <a:r>
              <a:rPr lang="en-US" altLang="el-GR" dirty="0" smtClean="0"/>
              <a:t>EC2 &amp; EC8</a:t>
            </a:r>
            <a:endParaRPr lang="el-GR" altLang="el-GR" dirty="0" smtClean="0"/>
          </a:p>
          <a:p>
            <a:r>
              <a:rPr lang="el-GR" altLang="el-GR" dirty="0" smtClean="0"/>
              <a:t>Παρουσίαση τυπικών εικόνων όπλισης δοκών Ο/Σ</a:t>
            </a:r>
          </a:p>
          <a:p>
            <a:endParaRPr lang="en-US" altLang="el-GR" dirty="0" smtClean="0"/>
          </a:p>
          <a:p>
            <a:endParaRPr lang="en-US" altLang="el-GR" dirty="0" smtClean="0"/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l-GR" altLang="el-GR" dirty="0" smtClean="0"/>
              <a:t>Σκοποί ενότητας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7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</a:t>
            </a:r>
            <a:r>
              <a:rPr lang="el-GR" altLang="el-GR" sz="2800" dirty="0" smtClean="0"/>
              <a:t>διάτμηση</a:t>
            </a:r>
            <a:r>
              <a:rPr lang="en-US" altLang="el-GR" sz="2800" dirty="0" smtClean="0"/>
              <a:t> (1/6)</a:t>
            </a:r>
            <a:endParaRPr lang="el-GR" altLang="el-GR" sz="2800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70384" y="1454120"/>
            <a:ext cx="82828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2000" dirty="0">
                <a:latin typeface="+mj-lt"/>
              </a:rPr>
              <a:t> K</a:t>
            </a:r>
            <a:r>
              <a:rPr lang="el-GR" altLang="el-GR" sz="2000" dirty="0" err="1">
                <a:latin typeface="+mj-lt"/>
              </a:rPr>
              <a:t>ατά</a:t>
            </a:r>
            <a:r>
              <a:rPr lang="el-GR" altLang="el-GR" sz="2000" dirty="0">
                <a:latin typeface="+mj-lt"/>
              </a:rPr>
              <a:t> μήκος μιας δοκού εμφανίζονται μαζί με τις </a:t>
            </a:r>
            <a:r>
              <a:rPr lang="el-GR" altLang="el-GR" sz="2000" dirty="0" err="1">
                <a:latin typeface="+mj-lt"/>
              </a:rPr>
              <a:t>καμπτικές</a:t>
            </a:r>
            <a:r>
              <a:rPr lang="el-GR" altLang="el-GR" sz="2000" dirty="0">
                <a:latin typeface="+mj-lt"/>
              </a:rPr>
              <a:t> ροπές και τέμνουσες δυνάμεις</a:t>
            </a:r>
            <a:endParaRPr lang="en-US" altLang="el-GR" sz="20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2000" dirty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Καθαρή τέμνουσα μόνο σε ελάχιστες θέσεις υφίσταται μέσα στους φορείς</a:t>
            </a:r>
            <a:endParaRPr lang="en-US" altLang="el-GR" sz="20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2000" dirty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Η τέμνουσα δύναμη παράγει ροπή κάμψης και τη μεταβάλλει κατά μήκος του φορέα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9592" y="3615407"/>
            <a:ext cx="2016224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l-GR" altLang="el-GR" sz="2400" dirty="0">
                <a:latin typeface="+mj-lt"/>
              </a:rPr>
              <a:t>V(x)=</a:t>
            </a:r>
            <a:r>
              <a:rPr lang="el-GR" altLang="el-GR" sz="2400" dirty="0" err="1">
                <a:latin typeface="+mj-lt"/>
              </a:rPr>
              <a:t>dM</a:t>
            </a:r>
            <a:r>
              <a:rPr lang="el-GR" altLang="el-GR" sz="2400" dirty="0">
                <a:latin typeface="+mj-lt"/>
              </a:rPr>
              <a:t>/</a:t>
            </a:r>
            <a:r>
              <a:rPr lang="el-GR" altLang="el-GR" sz="2400" dirty="0" err="1">
                <a:latin typeface="+mj-lt"/>
              </a:rPr>
              <a:t>dx</a:t>
            </a:r>
            <a:r>
              <a:rPr lang="el-GR" altLang="el-GR" sz="2400" dirty="0">
                <a:latin typeface="+mj-lt"/>
              </a:rPr>
              <a:t> 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7411" y="4221088"/>
            <a:ext cx="8001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2000" dirty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Σε μια διατομή υπάρχει ένα σύστημα κύριων τάσεων </a:t>
            </a:r>
            <a:r>
              <a:rPr lang="el-GR" altLang="el-GR" sz="2000" dirty="0" err="1">
                <a:latin typeface="+mj-lt"/>
              </a:rPr>
              <a:t>σ</a:t>
            </a:r>
            <a:r>
              <a:rPr lang="el-GR" altLang="el-GR" sz="2000" baseline="-25000" dirty="0" err="1">
                <a:latin typeface="+mj-lt"/>
              </a:rPr>
              <a:t>I</a:t>
            </a:r>
            <a:r>
              <a:rPr lang="el-GR" altLang="el-GR" sz="2000" dirty="0">
                <a:latin typeface="+mj-lt"/>
              </a:rPr>
              <a:t> και </a:t>
            </a:r>
            <a:r>
              <a:rPr lang="el-GR" altLang="el-GR" sz="2000" dirty="0" err="1">
                <a:latin typeface="+mj-lt"/>
              </a:rPr>
              <a:t>σ</a:t>
            </a:r>
            <a:r>
              <a:rPr lang="el-GR" altLang="el-GR" sz="2000" baseline="-25000" dirty="0" err="1">
                <a:latin typeface="+mj-lt"/>
              </a:rPr>
              <a:t>II</a:t>
            </a:r>
            <a:r>
              <a:rPr lang="el-GR" altLang="el-GR" sz="2000" dirty="0">
                <a:latin typeface="+mj-lt"/>
              </a:rPr>
              <a:t> (ή σ</a:t>
            </a:r>
            <a:r>
              <a:rPr lang="el-GR" altLang="el-GR" sz="2000" baseline="-25000" dirty="0">
                <a:latin typeface="+mj-lt"/>
              </a:rPr>
              <a:t>1</a:t>
            </a:r>
            <a:r>
              <a:rPr lang="el-GR" altLang="el-GR" sz="2000" dirty="0">
                <a:latin typeface="+mj-lt"/>
              </a:rPr>
              <a:t> και σ</a:t>
            </a:r>
            <a:r>
              <a:rPr lang="el-GR" altLang="el-GR" sz="2000" baseline="-25000" dirty="0">
                <a:latin typeface="+mj-lt"/>
              </a:rPr>
              <a:t>2</a:t>
            </a:r>
            <a:r>
              <a:rPr lang="el-GR" altLang="el-GR" sz="2000" dirty="0">
                <a:latin typeface="+mj-lt"/>
              </a:rPr>
              <a:t>), εφελκυσμού και θλίψεως αντίστοιχα </a:t>
            </a:r>
            <a:endParaRPr lang="en-US" altLang="el-GR" sz="2000" dirty="0">
              <a:latin typeface="+mj-lt"/>
            </a:endParaRP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en-US" altLang="el-GR" sz="2000" dirty="0">
                <a:latin typeface="+mj-lt"/>
              </a:rPr>
              <a:t> </a:t>
            </a:r>
            <a:r>
              <a:rPr lang="el-GR" altLang="el-GR" sz="2000" dirty="0">
                <a:latin typeface="+mj-lt"/>
              </a:rPr>
              <a:t>Οι κύριες τάσεις προκύπτουν από τις συνιστώσες τάσεις </a:t>
            </a:r>
            <a:r>
              <a:rPr lang="el-GR" altLang="el-GR" sz="2000" dirty="0" err="1">
                <a:latin typeface="+mj-lt"/>
              </a:rPr>
              <a:t>σ</a:t>
            </a:r>
            <a:r>
              <a:rPr lang="el-GR" altLang="el-GR" sz="2000" baseline="-25000" dirty="0" err="1">
                <a:latin typeface="+mj-lt"/>
              </a:rPr>
              <a:t>x</a:t>
            </a:r>
            <a:r>
              <a:rPr lang="el-GR" altLang="el-GR" sz="2000" dirty="0">
                <a:latin typeface="+mj-lt"/>
              </a:rPr>
              <a:t>, </a:t>
            </a:r>
            <a:r>
              <a:rPr lang="el-GR" altLang="el-GR" sz="2000" dirty="0" err="1">
                <a:latin typeface="+mj-lt"/>
              </a:rPr>
              <a:t>σ</a:t>
            </a:r>
            <a:r>
              <a:rPr lang="el-GR" altLang="el-GR" sz="2000" baseline="-25000" dirty="0" err="1">
                <a:latin typeface="+mj-lt"/>
              </a:rPr>
              <a:t>y</a:t>
            </a:r>
            <a:r>
              <a:rPr lang="el-GR" altLang="el-GR" sz="2000" dirty="0">
                <a:latin typeface="+mj-lt"/>
              </a:rPr>
              <a:t> και </a:t>
            </a:r>
            <a:r>
              <a:rPr lang="el-GR" altLang="el-GR" sz="2000" dirty="0" err="1">
                <a:latin typeface="+mj-lt"/>
              </a:rPr>
              <a:t>τ</a:t>
            </a:r>
            <a:r>
              <a:rPr lang="el-GR" altLang="el-GR" sz="2000" baseline="-25000" dirty="0" err="1">
                <a:latin typeface="+mj-lt"/>
              </a:rPr>
              <a:t>xy</a:t>
            </a:r>
            <a:endParaRPr lang="en-US" altLang="el-GR" sz="2000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8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διάτμηση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(2/6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" b="1993"/>
          <a:stretch>
            <a:fillRect/>
          </a:stretch>
        </p:blipFill>
        <p:spPr bwMode="auto">
          <a:xfrm>
            <a:off x="1043608" y="1412775"/>
            <a:ext cx="6408712" cy="445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11560" y="5871898"/>
            <a:ext cx="75171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2000" dirty="0">
                <a:latin typeface="+mj-lt"/>
              </a:rPr>
              <a:t>Τροχιές κύριων τάσεων σε δοκό με ομοιόμορφη φόρτιση στο στάδιο Ι </a:t>
            </a:r>
          </a:p>
        </p:txBody>
      </p:sp>
    </p:spTree>
    <p:extLst>
      <p:ext uri="{BB962C8B-B14F-4D97-AF65-F5344CB8AC3E}">
        <p14:creationId xmlns:p14="http://schemas.microsoft.com/office/powerpoint/2010/main" val="6384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E363-F932-49CD-8324-81AC6464478F}" type="slidenum">
              <a:rPr lang="el-GR" altLang="el-GR"/>
              <a:pPr/>
              <a:t>9</a:t>
            </a:fld>
            <a:endParaRPr lang="el-GR" altLang="el-GR"/>
          </a:p>
        </p:txBody>
      </p:sp>
      <p:sp>
        <p:nvSpPr>
          <p:cNvPr id="23556" name="Τίτλος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2800" dirty="0" err="1"/>
              <a:t>Αμφιέρειστες</a:t>
            </a:r>
            <a:r>
              <a:rPr lang="el-GR" altLang="el-GR" sz="2800" dirty="0"/>
              <a:t> δοκοί σε διάτμηση</a:t>
            </a:r>
            <a:r>
              <a:rPr lang="en-US" altLang="el-GR" sz="2800" dirty="0"/>
              <a:t> </a:t>
            </a:r>
            <a:r>
              <a:rPr lang="en-US" altLang="el-GR" sz="2800" dirty="0" smtClean="0"/>
              <a:t>(3/6</a:t>
            </a:r>
            <a:r>
              <a:rPr lang="en-US" altLang="el-GR" sz="2800" dirty="0"/>
              <a:t>)</a:t>
            </a:r>
            <a:endParaRPr lang="el-GR" altLang="el-GR" sz="2800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7584" y="5871898"/>
            <a:ext cx="64243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l-GR" altLang="el-GR" sz="2000" dirty="0">
                <a:latin typeface="+mj-lt"/>
              </a:rPr>
              <a:t>Καθορισμός των τάσεων σκυροδέματος δοκού στο στάδιο Ι</a:t>
            </a:r>
            <a:r>
              <a:rPr lang="el-GR" altLang="el-GR" sz="2000" dirty="0" smtClean="0">
                <a:latin typeface="+mj-lt"/>
              </a:rPr>
              <a:t> </a:t>
            </a:r>
            <a:endParaRPr lang="el-GR" altLang="el-GR" sz="2000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" b="2419"/>
          <a:stretch>
            <a:fillRect/>
          </a:stretch>
        </p:blipFill>
        <p:spPr bwMode="auto">
          <a:xfrm>
            <a:off x="460646" y="1484784"/>
            <a:ext cx="7696200" cy="430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6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a6f2626e5c643e7a0f5a1b78356b3bc13eca3ac"/>
</p:tagLst>
</file>

<file path=ppt/theme/theme1.xml><?xml version="1.0" encoding="utf-8"?>
<a:theme xmlns:a="http://schemas.openxmlformats.org/drawingml/2006/main" name="1_Διαφάνεια Περιεχομένου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Opencourses_presentation_template</Template>
  <TotalTime>807</TotalTime>
  <Words>1341</Words>
  <Application>Microsoft Office PowerPoint</Application>
  <PresentationFormat>On-screen Show (4:3)</PresentationFormat>
  <Paragraphs>202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1_Διαφάνεια Περιεχομένου</vt:lpstr>
      <vt:lpstr>Equation</vt:lpstr>
      <vt:lpstr>Κατασκευές Οπλισμένου Σκυροδέματος Ι</vt:lpstr>
      <vt:lpstr>Άδειες Χρήσης</vt:lpstr>
      <vt:lpstr>Χρηματοδότηση</vt:lpstr>
      <vt:lpstr>Διαστασιολόγηση δοκών σε διάτμηση</vt:lpstr>
      <vt:lpstr>Περιεχόμενα ενότητας</vt:lpstr>
      <vt:lpstr>Σκοποί ενότητας</vt:lpstr>
      <vt:lpstr>Αμφιέρειστες δοκοί σε διάτμηση (1/6)</vt:lpstr>
      <vt:lpstr>Αμφιέρειστες δοκοί σε διάτμηση (2/6)</vt:lpstr>
      <vt:lpstr>Αμφιέρειστες δοκοί σε διάτμηση (3/6)</vt:lpstr>
      <vt:lpstr>Αμφιέρειστες δοκοί σε διάτμηση (4/6)</vt:lpstr>
      <vt:lpstr>Αμφιέρειστες δοκοί σε διάτμηση (5/6)</vt:lpstr>
      <vt:lpstr>Αμφιέρειστες δοκοί σε διάτμηση (6/6)</vt:lpstr>
      <vt:lpstr>Τυπικές διατμητικές μορφές αστοχίας (1/2)</vt:lpstr>
      <vt:lpstr>Τυπικές διατμητικές μορφές αστοχίας (2/2)</vt:lpstr>
      <vt:lpstr>Τυπικές διατάξεις οπλισμού διάτμησης (1/4)</vt:lpstr>
      <vt:lpstr>Τυπικές διατάξεις οπλισμού διάτμησης (2/4)</vt:lpstr>
      <vt:lpstr>Τυπικές διατάξεις οπλισμού διάτμησης (3/4)</vt:lpstr>
      <vt:lpstr>Τυπικές διατάξεις οπλισμού διάτμησης (4/4)</vt:lpstr>
      <vt:lpstr>Κρίσιμες περιοχές δοκών με αυξημένες απαιτήσεις πλαστιμότητας (1/3)</vt:lpstr>
      <vt:lpstr>Κρίσιμες περιοχές δοκών με αυξημένες απαιτήσεις πλαστιμότητας (2/3)</vt:lpstr>
      <vt:lpstr>Κρίσιμες περιοχές δοκών με αυξημένες απαιτήσεις πλαστιμότητας (3/3)</vt:lpstr>
      <vt:lpstr>Υπολογισμός οπλισμού διάτμησης (1/8)</vt:lpstr>
      <vt:lpstr>Υπολογισμός οπλισμού διάτμησης (2/8)</vt:lpstr>
      <vt:lpstr>Υπολογισμός οπλισμού διάτμησης (3/8)</vt:lpstr>
      <vt:lpstr>Υπολογισμός οπλισμού διάτμησης (4/8)</vt:lpstr>
      <vt:lpstr>Υπολογισμός οπλισμού διάτμησης (5/8)</vt:lpstr>
      <vt:lpstr>Υπολογισμός οπλισμού διάτμησης (6/8)</vt:lpstr>
      <vt:lpstr>Υπολογισμός οπλισμού διάτμησης (7/8)</vt:lpstr>
      <vt:lpstr>Υπολογισμός οπλισμού διάτμησης (8/8)</vt:lpstr>
      <vt:lpstr>Ελάχιστος απαιτούμενος οπλισμός διάτμησης δοκών (1/2)</vt:lpstr>
      <vt:lpstr>Ελάχιστος απαιτούμενος οπλισμός διάτμησης δοκών (2/2)</vt:lpstr>
    </vt:vector>
  </TitlesOfParts>
  <Company>ΤΕΙ Κεντρικής Μακεδονίας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subject>Ανοικτά Ακαδημαϊκά Μαθήματα</dc:subject>
  <dc:creator>Georgios Panagopoulos</dc:creator>
  <cp:lastModifiedBy>Georgios Panagopoulos</cp:lastModifiedBy>
  <cp:revision>199</cp:revision>
  <dcterms:created xsi:type="dcterms:W3CDTF">2015-02-23T20:59:50Z</dcterms:created>
  <dcterms:modified xsi:type="dcterms:W3CDTF">2015-04-15T05:40:25Z</dcterms:modified>
</cp:coreProperties>
</file>